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69" r:id="rId2"/>
    <p:sldId id="287" r:id="rId3"/>
    <p:sldId id="272" r:id="rId4"/>
    <p:sldId id="260" r:id="rId5"/>
    <p:sldId id="273" r:id="rId6"/>
    <p:sldId id="266" r:id="rId7"/>
    <p:sldId id="284" r:id="rId8"/>
    <p:sldId id="280" r:id="rId9"/>
    <p:sldId id="281" r:id="rId10"/>
    <p:sldId id="276" r:id="rId11"/>
    <p:sldId id="285" r:id="rId12"/>
    <p:sldId id="286" r:id="rId13"/>
    <p:sldId id="279" r:id="rId14"/>
    <p:sldId id="264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ginning" id="{0D69C7C3-7D8A-4426-8240-C95835938B81}">
          <p14:sldIdLst>
            <p14:sldId id="269"/>
          </p14:sldIdLst>
        </p14:section>
        <p14:section name="Contents" id="{6315C363-283C-424E-B943-458041CB2B4F}">
          <p14:sldIdLst>
            <p14:sldId id="287"/>
          </p14:sldIdLst>
        </p14:section>
        <p14:section name="Intro" id="{172E8424-8384-408E-9905-E369E3C792FC}">
          <p14:sldIdLst>
            <p14:sldId id="272"/>
            <p14:sldId id="260"/>
          </p14:sldIdLst>
        </p14:section>
        <p14:section name="EDISON_CFD?" id="{E48CEA12-B1FF-4287-8CFE-E184408EEA44}">
          <p14:sldIdLst>
            <p14:sldId id="273"/>
          </p14:sldIdLst>
        </p14:section>
        <p14:section name="EDISON_CFD: Platform" id="{952577DA-AB18-4209-AEA5-019B291E6928}">
          <p14:sldIdLst>
            <p14:sldId id="266"/>
          </p14:sldIdLst>
        </p14:section>
        <p14:section name="EDISON_CFD: Programs and Contents" id="{34D37F18-7966-409D-81AF-5055C571B195}">
          <p14:sldIdLst>
            <p14:sldId id="284"/>
            <p14:sldId id="280"/>
            <p14:sldId id="281"/>
            <p14:sldId id="276"/>
          </p14:sldIdLst>
        </p14:section>
        <p14:section name="Utilization in Education" id="{893DE4AC-A28D-44FF-B240-4FCF5C6A5D1C}">
          <p14:sldIdLst>
            <p14:sldId id="285"/>
            <p14:sldId id="286"/>
          </p14:sldIdLst>
        </p14:section>
        <p14:section name="Ending" id="{C7E1B9C4-634A-4616-B45D-B4D8FF429F5C}">
          <p14:sldIdLst>
            <p14:sldId id="279"/>
          </p14:sldIdLst>
        </p14:section>
        <p14:section name="Demo" id="{8FE8DD1D-3423-4767-B252-15A0DBDAB298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218" y="60"/>
      </p:cViewPr>
      <p:guideLst>
        <p:guide orient="horz" pos="21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B631C-4EAF-4363-AAF2-0C4F5653505A}" type="datetimeFigureOut">
              <a:rPr lang="ko-KR" altLang="en-US" smtClean="0"/>
              <a:t>2014-04-09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07A61-2E96-4939-8354-BDCF0A76BC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80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smtClean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73128F-6DF0-4950-9AEB-014CF7BE9F37}" type="slidenum">
              <a:rPr lang="en-US" altLang="ko-KR" smtClean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rPr>
              <a:pPr/>
              <a:t>1</a:t>
            </a:fld>
            <a:endParaRPr lang="en-US" altLang="ko-KR" smtClean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660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753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DA8B78-3B65-4D58-B063-E2FD23EBF59D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89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042" descr="bgb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" name="Rectangle 1043"/>
          <p:cNvSpPr>
            <a:spLocks noChangeArrowheads="1"/>
          </p:cNvSpPr>
          <p:nvPr userDrawn="1"/>
        </p:nvSpPr>
        <p:spPr bwMode="auto">
          <a:xfrm>
            <a:off x="0" y="4445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0" name="Rectangle 1044"/>
          <p:cNvSpPr>
            <a:spLocks noChangeArrowheads="1"/>
          </p:cNvSpPr>
          <p:nvPr userDrawn="1"/>
        </p:nvSpPr>
        <p:spPr bwMode="auto">
          <a:xfrm>
            <a:off x="0" y="18891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1" name="Rectangle 1045"/>
          <p:cNvSpPr>
            <a:spLocks noChangeArrowheads="1"/>
          </p:cNvSpPr>
          <p:nvPr userDrawn="1"/>
        </p:nvSpPr>
        <p:spPr bwMode="auto">
          <a:xfrm>
            <a:off x="0" y="33178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2" name="Rectangle 1046"/>
          <p:cNvSpPr>
            <a:spLocks noChangeArrowheads="1"/>
          </p:cNvSpPr>
          <p:nvPr userDrawn="1"/>
        </p:nvSpPr>
        <p:spPr bwMode="auto">
          <a:xfrm>
            <a:off x="0" y="47625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3" name="Rectangle 1047"/>
          <p:cNvSpPr>
            <a:spLocks noChangeArrowheads="1"/>
          </p:cNvSpPr>
          <p:nvPr userDrawn="1"/>
        </p:nvSpPr>
        <p:spPr bwMode="auto">
          <a:xfrm>
            <a:off x="0" y="62071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4" name="Rectangle 1048"/>
          <p:cNvSpPr>
            <a:spLocks noChangeArrowheads="1"/>
          </p:cNvSpPr>
          <p:nvPr userDrawn="1"/>
        </p:nvSpPr>
        <p:spPr bwMode="auto">
          <a:xfrm>
            <a:off x="0" y="7651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5" name="Rectangle 1049"/>
          <p:cNvSpPr>
            <a:spLocks noChangeArrowheads="1"/>
          </p:cNvSpPr>
          <p:nvPr userDrawn="1"/>
        </p:nvSpPr>
        <p:spPr bwMode="auto">
          <a:xfrm>
            <a:off x="0" y="90805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6" name="Rectangle 1050"/>
          <p:cNvSpPr>
            <a:spLocks noChangeArrowheads="1"/>
          </p:cNvSpPr>
          <p:nvPr userDrawn="1"/>
        </p:nvSpPr>
        <p:spPr bwMode="auto">
          <a:xfrm>
            <a:off x="0" y="105251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7" name="Rectangle 1051"/>
          <p:cNvSpPr>
            <a:spLocks noChangeArrowheads="1"/>
          </p:cNvSpPr>
          <p:nvPr userDrawn="1"/>
        </p:nvSpPr>
        <p:spPr bwMode="auto">
          <a:xfrm>
            <a:off x="0" y="11969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8" name="Rectangle 1052"/>
          <p:cNvSpPr>
            <a:spLocks noChangeArrowheads="1"/>
          </p:cNvSpPr>
          <p:nvPr userDrawn="1"/>
        </p:nvSpPr>
        <p:spPr bwMode="auto">
          <a:xfrm>
            <a:off x="0" y="13414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59" name="Rectangle 1053"/>
          <p:cNvSpPr>
            <a:spLocks noChangeArrowheads="1"/>
          </p:cNvSpPr>
          <p:nvPr userDrawn="1"/>
        </p:nvSpPr>
        <p:spPr bwMode="auto">
          <a:xfrm>
            <a:off x="0" y="148431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0" name="Rectangle 1054"/>
          <p:cNvSpPr>
            <a:spLocks noChangeArrowheads="1"/>
          </p:cNvSpPr>
          <p:nvPr userDrawn="1"/>
        </p:nvSpPr>
        <p:spPr bwMode="auto">
          <a:xfrm>
            <a:off x="0" y="16287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1" name="Rectangle 1055"/>
          <p:cNvSpPr>
            <a:spLocks noChangeArrowheads="1"/>
          </p:cNvSpPr>
          <p:nvPr userDrawn="1"/>
        </p:nvSpPr>
        <p:spPr bwMode="auto">
          <a:xfrm>
            <a:off x="0" y="17732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2" name="Rectangle 1056"/>
          <p:cNvSpPr>
            <a:spLocks noChangeArrowheads="1"/>
          </p:cNvSpPr>
          <p:nvPr userDrawn="1"/>
        </p:nvSpPr>
        <p:spPr bwMode="auto">
          <a:xfrm>
            <a:off x="0" y="191611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3" name="Rectangle 1057"/>
          <p:cNvSpPr>
            <a:spLocks noChangeArrowheads="1"/>
          </p:cNvSpPr>
          <p:nvPr userDrawn="1"/>
        </p:nvSpPr>
        <p:spPr bwMode="auto">
          <a:xfrm>
            <a:off x="0" y="20605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4" name="Rectangle 1058"/>
          <p:cNvSpPr>
            <a:spLocks noChangeArrowheads="1"/>
          </p:cNvSpPr>
          <p:nvPr userDrawn="1"/>
        </p:nvSpPr>
        <p:spPr bwMode="auto">
          <a:xfrm>
            <a:off x="0" y="22050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5" name="Rectangle 1059"/>
          <p:cNvSpPr>
            <a:spLocks noChangeArrowheads="1"/>
          </p:cNvSpPr>
          <p:nvPr userDrawn="1"/>
        </p:nvSpPr>
        <p:spPr bwMode="auto">
          <a:xfrm>
            <a:off x="0" y="23495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6" name="Rectangle 1060"/>
          <p:cNvSpPr>
            <a:spLocks noChangeArrowheads="1"/>
          </p:cNvSpPr>
          <p:nvPr userDrawn="1"/>
        </p:nvSpPr>
        <p:spPr bwMode="auto">
          <a:xfrm>
            <a:off x="0" y="24923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7" name="Rectangle 1061"/>
          <p:cNvSpPr>
            <a:spLocks noChangeArrowheads="1"/>
          </p:cNvSpPr>
          <p:nvPr userDrawn="1"/>
        </p:nvSpPr>
        <p:spPr bwMode="auto">
          <a:xfrm>
            <a:off x="0" y="26368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8" name="Rectangle 1062"/>
          <p:cNvSpPr>
            <a:spLocks noChangeArrowheads="1"/>
          </p:cNvSpPr>
          <p:nvPr userDrawn="1"/>
        </p:nvSpPr>
        <p:spPr bwMode="auto">
          <a:xfrm>
            <a:off x="0" y="27813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69" name="Rectangle 1063"/>
          <p:cNvSpPr>
            <a:spLocks noChangeArrowheads="1"/>
          </p:cNvSpPr>
          <p:nvPr userDrawn="1"/>
        </p:nvSpPr>
        <p:spPr bwMode="auto">
          <a:xfrm>
            <a:off x="0" y="29241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0" name="Rectangle 1064"/>
          <p:cNvSpPr>
            <a:spLocks noChangeArrowheads="1"/>
          </p:cNvSpPr>
          <p:nvPr userDrawn="1"/>
        </p:nvSpPr>
        <p:spPr bwMode="auto">
          <a:xfrm>
            <a:off x="0" y="30686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1" name="Rectangle 1065"/>
          <p:cNvSpPr>
            <a:spLocks noChangeArrowheads="1"/>
          </p:cNvSpPr>
          <p:nvPr userDrawn="1"/>
        </p:nvSpPr>
        <p:spPr bwMode="auto">
          <a:xfrm>
            <a:off x="0" y="32131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2" name="Rectangle 1066"/>
          <p:cNvSpPr>
            <a:spLocks noChangeArrowheads="1"/>
          </p:cNvSpPr>
          <p:nvPr userDrawn="1"/>
        </p:nvSpPr>
        <p:spPr bwMode="auto">
          <a:xfrm>
            <a:off x="0" y="33575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3" name="Rectangle 1067"/>
          <p:cNvSpPr>
            <a:spLocks noChangeArrowheads="1"/>
          </p:cNvSpPr>
          <p:nvPr userDrawn="1"/>
        </p:nvSpPr>
        <p:spPr bwMode="auto">
          <a:xfrm>
            <a:off x="0" y="35004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4" name="Rectangle 1068"/>
          <p:cNvSpPr>
            <a:spLocks noChangeArrowheads="1"/>
          </p:cNvSpPr>
          <p:nvPr userDrawn="1"/>
        </p:nvSpPr>
        <p:spPr bwMode="auto">
          <a:xfrm>
            <a:off x="0" y="36449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5" name="Rectangle 1069"/>
          <p:cNvSpPr>
            <a:spLocks noChangeArrowheads="1"/>
          </p:cNvSpPr>
          <p:nvPr userDrawn="1"/>
        </p:nvSpPr>
        <p:spPr bwMode="auto">
          <a:xfrm>
            <a:off x="0" y="37893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6" name="Rectangle 1070"/>
          <p:cNvSpPr>
            <a:spLocks noChangeArrowheads="1"/>
          </p:cNvSpPr>
          <p:nvPr userDrawn="1"/>
        </p:nvSpPr>
        <p:spPr bwMode="auto">
          <a:xfrm>
            <a:off x="0" y="393223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7" name="Rectangle 1071"/>
          <p:cNvSpPr>
            <a:spLocks noChangeArrowheads="1"/>
          </p:cNvSpPr>
          <p:nvPr userDrawn="1"/>
        </p:nvSpPr>
        <p:spPr bwMode="auto">
          <a:xfrm>
            <a:off x="0" y="40767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8" name="Rectangle 1072"/>
          <p:cNvSpPr>
            <a:spLocks noChangeArrowheads="1"/>
          </p:cNvSpPr>
          <p:nvPr userDrawn="1"/>
        </p:nvSpPr>
        <p:spPr bwMode="auto">
          <a:xfrm>
            <a:off x="0" y="42211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79" name="Rectangle 1073"/>
          <p:cNvSpPr>
            <a:spLocks noChangeArrowheads="1"/>
          </p:cNvSpPr>
          <p:nvPr userDrawn="1"/>
        </p:nvSpPr>
        <p:spPr bwMode="auto">
          <a:xfrm>
            <a:off x="0" y="436562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0" name="Rectangle 1074"/>
          <p:cNvSpPr>
            <a:spLocks noChangeArrowheads="1"/>
          </p:cNvSpPr>
          <p:nvPr userDrawn="1"/>
        </p:nvSpPr>
        <p:spPr bwMode="auto">
          <a:xfrm>
            <a:off x="0" y="45085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1" name="Rectangle 1075"/>
          <p:cNvSpPr>
            <a:spLocks noChangeArrowheads="1"/>
          </p:cNvSpPr>
          <p:nvPr userDrawn="1"/>
        </p:nvSpPr>
        <p:spPr bwMode="auto">
          <a:xfrm>
            <a:off x="0" y="46529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2" name="Rectangle 1093"/>
          <p:cNvSpPr>
            <a:spLocks noChangeArrowheads="1"/>
          </p:cNvSpPr>
          <p:nvPr userDrawn="1"/>
        </p:nvSpPr>
        <p:spPr bwMode="auto">
          <a:xfrm>
            <a:off x="0" y="479742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3" name="Rectangle 1094"/>
          <p:cNvSpPr>
            <a:spLocks noChangeArrowheads="1"/>
          </p:cNvSpPr>
          <p:nvPr userDrawn="1"/>
        </p:nvSpPr>
        <p:spPr bwMode="auto">
          <a:xfrm>
            <a:off x="0" y="49403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4" name="Rectangle 1095"/>
          <p:cNvSpPr>
            <a:spLocks noChangeArrowheads="1"/>
          </p:cNvSpPr>
          <p:nvPr userDrawn="1"/>
        </p:nvSpPr>
        <p:spPr bwMode="auto">
          <a:xfrm>
            <a:off x="0" y="50847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5" name="Rectangle 1096"/>
          <p:cNvSpPr>
            <a:spLocks noChangeArrowheads="1"/>
          </p:cNvSpPr>
          <p:nvPr userDrawn="1"/>
        </p:nvSpPr>
        <p:spPr bwMode="auto">
          <a:xfrm>
            <a:off x="0" y="522922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6" name="Rectangle 1097"/>
          <p:cNvSpPr>
            <a:spLocks noChangeArrowheads="1"/>
          </p:cNvSpPr>
          <p:nvPr userDrawn="1"/>
        </p:nvSpPr>
        <p:spPr bwMode="auto">
          <a:xfrm>
            <a:off x="0" y="537210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7" name="Rectangle 1098"/>
          <p:cNvSpPr>
            <a:spLocks noChangeArrowheads="1"/>
          </p:cNvSpPr>
          <p:nvPr userDrawn="1"/>
        </p:nvSpPr>
        <p:spPr bwMode="auto">
          <a:xfrm>
            <a:off x="0" y="55165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8" name="Rectangle 1099"/>
          <p:cNvSpPr>
            <a:spLocks noChangeArrowheads="1"/>
          </p:cNvSpPr>
          <p:nvPr userDrawn="1"/>
        </p:nvSpPr>
        <p:spPr bwMode="auto">
          <a:xfrm>
            <a:off x="0" y="566102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9" name="Rectangle 1100"/>
          <p:cNvSpPr>
            <a:spLocks noChangeArrowheads="1"/>
          </p:cNvSpPr>
          <p:nvPr userDrawn="1"/>
        </p:nvSpPr>
        <p:spPr bwMode="auto">
          <a:xfrm>
            <a:off x="0" y="5805488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0" name="Rectangle 1101"/>
          <p:cNvSpPr>
            <a:spLocks noChangeArrowheads="1"/>
          </p:cNvSpPr>
          <p:nvPr userDrawn="1"/>
        </p:nvSpPr>
        <p:spPr bwMode="auto">
          <a:xfrm>
            <a:off x="0" y="5948363"/>
            <a:ext cx="9144000" cy="714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1" name="Rectangle 1102"/>
          <p:cNvSpPr>
            <a:spLocks noChangeArrowheads="1"/>
          </p:cNvSpPr>
          <p:nvPr userDrawn="1"/>
        </p:nvSpPr>
        <p:spPr bwMode="auto">
          <a:xfrm>
            <a:off x="0" y="609282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2" name="Rectangle 1103"/>
          <p:cNvSpPr>
            <a:spLocks noChangeArrowheads="1"/>
          </p:cNvSpPr>
          <p:nvPr userDrawn="1"/>
        </p:nvSpPr>
        <p:spPr bwMode="auto">
          <a:xfrm>
            <a:off x="0" y="62388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3" name="Rectangle 1106"/>
          <p:cNvSpPr>
            <a:spLocks noChangeArrowheads="1"/>
          </p:cNvSpPr>
          <p:nvPr userDrawn="1"/>
        </p:nvSpPr>
        <p:spPr bwMode="auto">
          <a:xfrm>
            <a:off x="0" y="6670675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4" name="Rectangle 1107"/>
          <p:cNvSpPr>
            <a:spLocks noChangeArrowheads="1"/>
          </p:cNvSpPr>
          <p:nvPr userDrawn="1"/>
        </p:nvSpPr>
        <p:spPr bwMode="auto">
          <a:xfrm>
            <a:off x="0" y="6813550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5" name="Line 1137"/>
          <p:cNvSpPr>
            <a:spLocks noChangeShapeType="1"/>
          </p:cNvSpPr>
          <p:nvPr userDrawn="1"/>
        </p:nvSpPr>
        <p:spPr bwMode="auto">
          <a:xfrm>
            <a:off x="179388" y="692150"/>
            <a:ext cx="0" cy="61658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96" name="Line 1138"/>
          <p:cNvSpPr>
            <a:spLocks noChangeShapeType="1"/>
          </p:cNvSpPr>
          <p:nvPr userDrawn="1"/>
        </p:nvSpPr>
        <p:spPr bwMode="auto">
          <a:xfrm>
            <a:off x="250825" y="692150"/>
            <a:ext cx="0" cy="616585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4238" name="Rectangle 142"/>
          <p:cNvSpPr>
            <a:spLocks noGrp="1" noChangeArrowheads="1"/>
          </p:cNvSpPr>
          <p:nvPr>
            <p:ph type="subTitle" idx="1"/>
          </p:nvPr>
        </p:nvSpPr>
        <p:spPr>
          <a:xfrm>
            <a:off x="3924300" y="5084763"/>
            <a:ext cx="4953000" cy="1190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 b="0">
                <a:solidFill>
                  <a:srgbClr val="663300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237" name="Rectangle 141"/>
          <p:cNvSpPr>
            <a:spLocks noGrp="1" noChangeArrowheads="1"/>
          </p:cNvSpPr>
          <p:nvPr>
            <p:ph type="ctrTitle"/>
          </p:nvPr>
        </p:nvSpPr>
        <p:spPr>
          <a:xfrm>
            <a:off x="539750" y="1125538"/>
            <a:ext cx="3384550" cy="2374900"/>
          </a:xfrm>
        </p:spPr>
        <p:txBody>
          <a:bodyPr anchor="ctr"/>
          <a:lstStyle>
            <a:lvl1pPr>
              <a:defRPr>
                <a:solidFill>
                  <a:srgbClr val="FFFFCC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grpSp>
        <p:nvGrpSpPr>
          <p:cNvPr id="71" name="그룹 70"/>
          <p:cNvGrpSpPr/>
          <p:nvPr userDrawn="1"/>
        </p:nvGrpSpPr>
        <p:grpSpPr>
          <a:xfrm>
            <a:off x="3592463" y="116632"/>
            <a:ext cx="5431683" cy="5636642"/>
            <a:chOff x="0" y="-387424"/>
            <a:chExt cx="5431683" cy="5636642"/>
          </a:xfrm>
        </p:grpSpPr>
        <p:grpSp>
          <p:nvGrpSpPr>
            <p:cNvPr id="46" name="Group 1124"/>
            <p:cNvGrpSpPr>
              <a:grpSpLocks/>
            </p:cNvGrpSpPr>
            <p:nvPr/>
          </p:nvGrpSpPr>
          <p:grpSpPr bwMode="auto">
            <a:xfrm>
              <a:off x="1769290" y="3477471"/>
              <a:ext cx="1680895" cy="1771747"/>
              <a:chOff x="1467" y="2492"/>
              <a:chExt cx="1005" cy="1829"/>
            </a:xfrm>
          </p:grpSpPr>
          <p:sp>
            <p:nvSpPr>
              <p:cNvPr id="67" name="Rectangle 1122"/>
              <p:cNvSpPr>
                <a:spLocks noChangeArrowheads="1"/>
              </p:cNvSpPr>
              <p:nvPr userDrawn="1"/>
            </p:nvSpPr>
            <p:spPr bwMode="auto">
              <a:xfrm>
                <a:off x="1467" y="2564"/>
                <a:ext cx="1005" cy="1757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  <p:sp>
            <p:nvSpPr>
              <p:cNvPr id="68" name="Rectangle 1123"/>
              <p:cNvSpPr>
                <a:spLocks noChangeArrowheads="1"/>
              </p:cNvSpPr>
              <p:nvPr userDrawn="1"/>
            </p:nvSpPr>
            <p:spPr bwMode="auto">
              <a:xfrm>
                <a:off x="2426" y="2492"/>
                <a:ext cx="46" cy="13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47" name="Rectangle 1126"/>
            <p:cNvSpPr>
              <a:spLocks noChangeArrowheads="1"/>
            </p:cNvSpPr>
            <p:nvPr userDrawn="1"/>
          </p:nvSpPr>
          <p:spPr bwMode="auto">
            <a:xfrm>
              <a:off x="3444523" y="2123649"/>
              <a:ext cx="1682525" cy="1720112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49" name="Rectangle 1129"/>
            <p:cNvSpPr>
              <a:spLocks noChangeArrowheads="1"/>
            </p:cNvSpPr>
            <p:nvPr userDrawn="1"/>
          </p:nvSpPr>
          <p:spPr bwMode="auto">
            <a:xfrm>
              <a:off x="3001067" y="447105"/>
              <a:ext cx="1680895" cy="1721725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100000">
                  <a:srgbClr val="CCFFCC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51" name="Rectangle 1131"/>
            <p:cNvSpPr>
              <a:spLocks noChangeArrowheads="1"/>
            </p:cNvSpPr>
            <p:nvPr userDrawn="1"/>
          </p:nvSpPr>
          <p:spPr bwMode="auto">
            <a:xfrm>
              <a:off x="798459" y="830315"/>
              <a:ext cx="1682525" cy="1697521"/>
            </a:xfrm>
            <a:prstGeom prst="rect">
              <a:avLst/>
            </a:prstGeom>
            <a:gradFill rotWithShape="1">
              <a:gsLst>
                <a:gs pos="0">
                  <a:srgbClr val="CCECFF"/>
                </a:gs>
                <a:gs pos="100000">
                  <a:srgbClr val="CCEC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53" name="Rectangle 1133"/>
            <p:cNvSpPr>
              <a:spLocks noChangeArrowheads="1"/>
            </p:cNvSpPr>
            <p:nvPr userDrawn="1"/>
          </p:nvSpPr>
          <p:spPr bwMode="auto">
            <a:xfrm>
              <a:off x="151208" y="2875593"/>
              <a:ext cx="1680895" cy="1720112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FFCC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56" name="Oval 1135"/>
            <p:cNvSpPr>
              <a:spLocks noChangeArrowheads="1"/>
            </p:cNvSpPr>
            <p:nvPr userDrawn="1"/>
          </p:nvSpPr>
          <p:spPr bwMode="auto">
            <a:xfrm rot="19800000">
              <a:off x="674552" y="250244"/>
              <a:ext cx="4015562" cy="3146546"/>
            </a:xfrm>
            <a:prstGeom prst="ellipse">
              <a:avLst/>
            </a:prstGeom>
            <a:noFill/>
            <a:ln w="88900" algn="ctr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57" name="그림 56" descr="기계_1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1577" y="-387424"/>
              <a:ext cx="1800476" cy="1562318"/>
            </a:xfrm>
            <a:prstGeom prst="rect">
              <a:avLst/>
            </a:prstGeom>
          </p:spPr>
        </p:pic>
        <p:sp>
          <p:nvSpPr>
            <p:cNvPr id="58" name="Oval 1115"/>
            <p:cNvSpPr>
              <a:spLocks noChangeArrowheads="1"/>
            </p:cNvSpPr>
            <p:nvPr userDrawn="1"/>
          </p:nvSpPr>
          <p:spPr bwMode="auto">
            <a:xfrm rot="19800000">
              <a:off x="2952156" y="-261271"/>
              <a:ext cx="1791759" cy="1282822"/>
            </a:xfrm>
            <a:prstGeom prst="ellipse">
              <a:avLst/>
            </a:prstGeom>
            <a:noFill/>
            <a:ln w="76200" algn="ctr">
              <a:solidFill>
                <a:srgbClr val="CCFF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59" name="그림 58" descr="조선_1.png"/>
            <p:cNvPicPr>
              <a:picLocks noChangeAspect="1"/>
            </p:cNvPicPr>
            <p:nvPr/>
          </p:nvPicPr>
          <p:blipFill>
            <a:blip r:embed="rId4"/>
            <a:srcRect t="22029" b="14636"/>
            <a:stretch>
              <a:fillRect/>
            </a:stretch>
          </p:blipFill>
          <p:spPr>
            <a:xfrm>
              <a:off x="3115394" y="1187227"/>
              <a:ext cx="2316289" cy="1656184"/>
            </a:xfrm>
            <a:prstGeom prst="rect">
              <a:avLst/>
            </a:prstGeom>
          </p:spPr>
        </p:pic>
        <p:pic>
          <p:nvPicPr>
            <p:cNvPr id="60" name="그림 59" descr="토목_1.png"/>
            <p:cNvPicPr>
              <a:picLocks noChangeAspect="1"/>
            </p:cNvPicPr>
            <p:nvPr/>
          </p:nvPicPr>
          <p:blipFill>
            <a:blip r:embed="rId5"/>
            <a:srcRect t="21430" b="11601"/>
            <a:stretch>
              <a:fillRect/>
            </a:stretch>
          </p:blipFill>
          <p:spPr>
            <a:xfrm>
              <a:off x="1403648" y="2583954"/>
              <a:ext cx="2389435" cy="1800200"/>
            </a:xfrm>
            <a:prstGeom prst="rect">
              <a:avLst/>
            </a:prstGeom>
          </p:spPr>
        </p:pic>
        <p:sp>
          <p:nvSpPr>
            <p:cNvPr id="61" name="Oval 1114"/>
            <p:cNvSpPr>
              <a:spLocks noChangeArrowheads="1"/>
            </p:cNvSpPr>
            <p:nvPr userDrawn="1"/>
          </p:nvSpPr>
          <p:spPr bwMode="auto">
            <a:xfrm rot="19800000">
              <a:off x="3397243" y="1423341"/>
              <a:ext cx="1781977" cy="1260232"/>
            </a:xfrm>
            <a:prstGeom prst="ellipse">
              <a:avLst/>
            </a:prstGeom>
            <a:noFill/>
            <a:ln w="76200" algn="ctr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63" name="Picture 1113" descr="puhaha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0000"/>
                </a:clrFrom>
                <a:clrTo>
                  <a:srgbClr val="FE0000">
                    <a:alpha val="0"/>
                  </a:srgbClr>
                </a:clrTo>
              </a:clrChange>
            </a:blip>
            <a:srcRect l="62254" t="34339" b="32816"/>
            <a:stretch>
              <a:fillRect/>
            </a:stretch>
          </p:blipFill>
          <p:spPr bwMode="auto">
            <a:xfrm>
              <a:off x="0" y="1941215"/>
              <a:ext cx="205172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1117"/>
            <p:cNvSpPr>
              <a:spLocks noChangeArrowheads="1"/>
            </p:cNvSpPr>
            <p:nvPr userDrawn="1"/>
          </p:nvSpPr>
          <p:spPr bwMode="auto">
            <a:xfrm rot="19800000">
              <a:off x="112080" y="2143013"/>
              <a:ext cx="1793389" cy="1258618"/>
            </a:xfrm>
            <a:prstGeom prst="ellipse">
              <a:avLst/>
            </a:prstGeom>
            <a:noFill/>
            <a:ln w="76200" algn="ctr">
              <a:solidFill>
                <a:srgbClr val="FF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65" name="Picture 1113" descr="puhaha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0000"/>
                </a:clrFrom>
                <a:clrTo>
                  <a:srgbClr val="FE0000">
                    <a:alpha val="0"/>
                  </a:srgbClr>
                </a:clrTo>
              </a:clrChange>
            </a:blip>
            <a:srcRect l="11923" t="7465" r="49660" b="56703"/>
            <a:stretch>
              <a:fillRect/>
            </a:stretch>
          </p:blipFill>
          <p:spPr bwMode="auto">
            <a:xfrm>
              <a:off x="542156" y="-80342"/>
              <a:ext cx="2088232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Oval 1116"/>
            <p:cNvSpPr>
              <a:spLocks noChangeArrowheads="1"/>
            </p:cNvSpPr>
            <p:nvPr userDrawn="1"/>
          </p:nvSpPr>
          <p:spPr bwMode="auto">
            <a:xfrm rot="19800000">
              <a:off x="739766" y="167950"/>
              <a:ext cx="1781977" cy="1258618"/>
            </a:xfrm>
            <a:prstGeom prst="ellipse">
              <a:avLst/>
            </a:prstGeom>
            <a:noFill/>
            <a:ln w="76200" algn="ctr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55" name="Oval 1118"/>
            <p:cNvSpPr>
              <a:spLocks noChangeArrowheads="1"/>
            </p:cNvSpPr>
            <p:nvPr userDrawn="1"/>
          </p:nvSpPr>
          <p:spPr bwMode="auto">
            <a:xfrm rot="19800000">
              <a:off x="1770149" y="2856230"/>
              <a:ext cx="1781977" cy="1258618"/>
            </a:xfrm>
            <a:prstGeom prst="ellipse">
              <a:avLst/>
            </a:prstGeom>
            <a:noFill/>
            <a:ln w="762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</p:grpSp>
      <p:sp>
        <p:nvSpPr>
          <p:cNvPr id="83" name="Rectangle 1102"/>
          <p:cNvSpPr>
            <a:spLocks noChangeArrowheads="1"/>
          </p:cNvSpPr>
          <p:nvPr userDrawn="1"/>
        </p:nvSpPr>
        <p:spPr bwMode="auto">
          <a:xfrm>
            <a:off x="0" y="6379688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4" name="Rectangle 1103"/>
          <p:cNvSpPr>
            <a:spLocks noChangeArrowheads="1"/>
          </p:cNvSpPr>
          <p:nvPr userDrawn="1"/>
        </p:nvSpPr>
        <p:spPr bwMode="auto">
          <a:xfrm>
            <a:off x="0" y="6525738"/>
            <a:ext cx="9144000" cy="714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17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40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80175" y="66675"/>
            <a:ext cx="1979613" cy="602615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9750" y="66675"/>
            <a:ext cx="5788025" cy="60261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3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750" y="66675"/>
            <a:ext cx="8604250" cy="581025"/>
          </a:xfrm>
        </p:spPr>
        <p:txBody>
          <a:bodyPr anchor="ctr"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B3B"/>
                </a:solidFill>
                <a:effectLst/>
              </a:defRPr>
            </a:lvl1pPr>
            <a:lvl2pPr>
              <a:defRPr b="0">
                <a:solidFill>
                  <a:srgbClr val="242424"/>
                </a:solidFill>
              </a:defRPr>
            </a:lvl2pPr>
            <a:lvl3pPr>
              <a:defRPr>
                <a:solidFill>
                  <a:srgbClr val="2E2E2E"/>
                </a:solidFill>
              </a:defRPr>
            </a:lvl3pPr>
            <a:lvl5pPr>
              <a:defRPr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70674" y="6571061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13373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4213" y="1196975"/>
            <a:ext cx="3811587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3811588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890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7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397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6104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4140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 descr="자동차.jpg"/>
          <p:cNvPicPr>
            <a:picLocks noChangeAspect="1"/>
          </p:cNvPicPr>
          <p:nvPr userDrawn="1"/>
        </p:nvPicPr>
        <p:blipFill>
          <a:blip r:embed="rId13"/>
          <a:srcRect l="10041" t="5361" b="6801"/>
          <a:stretch>
            <a:fillRect/>
          </a:stretch>
        </p:blipFill>
        <p:spPr>
          <a:xfrm>
            <a:off x="179512" y="980728"/>
            <a:ext cx="1512168" cy="1107390"/>
          </a:xfrm>
          <a:prstGeom prst="rect">
            <a:avLst/>
          </a:prstGeom>
        </p:spPr>
      </p:pic>
      <p:pic>
        <p:nvPicPr>
          <p:cNvPr id="60" name="Picture 487" descr="air"/>
          <p:cNvPicPr>
            <a:picLocks noChangeAspect="1" noChangeArrowheads="1"/>
          </p:cNvPicPr>
          <p:nvPr userDrawn="1"/>
        </p:nvPicPr>
        <p:blipFill>
          <a:blip r:embed="rId14" cstate="print">
            <a:lum bright="24000" contrast="12000"/>
          </a:blip>
          <a:srcRect l="1476" r="8279"/>
          <a:stretch>
            <a:fillRect/>
          </a:stretch>
        </p:blipFill>
        <p:spPr bwMode="auto">
          <a:xfrm>
            <a:off x="0" y="836713"/>
            <a:ext cx="938273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73"/>
          <p:cNvSpPr>
            <a:spLocks noChangeArrowheads="1"/>
          </p:cNvSpPr>
          <p:nvPr userDrawn="1"/>
        </p:nvSpPr>
        <p:spPr bwMode="auto">
          <a:xfrm flipV="1">
            <a:off x="7488238" y="5562600"/>
            <a:ext cx="1655762" cy="129540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8" name="Rectangle 372"/>
          <p:cNvSpPr>
            <a:spLocks noChangeArrowheads="1"/>
          </p:cNvSpPr>
          <p:nvPr userDrawn="1"/>
        </p:nvSpPr>
        <p:spPr bwMode="auto">
          <a:xfrm rot="5400000" flipH="1">
            <a:off x="5904309" y="-180181"/>
            <a:ext cx="1295400" cy="16557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21" name="Rectangle 366"/>
          <p:cNvSpPr>
            <a:spLocks noChangeArrowheads="1"/>
          </p:cNvSpPr>
          <p:nvPr userDrawn="1"/>
        </p:nvSpPr>
        <p:spPr bwMode="auto">
          <a:xfrm rot="16200000">
            <a:off x="51149" y="653802"/>
            <a:ext cx="1612750" cy="1845221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22" name="Rectangle 365"/>
          <p:cNvSpPr>
            <a:spLocks noChangeArrowheads="1"/>
          </p:cNvSpPr>
          <p:nvPr userDrawn="1"/>
        </p:nvSpPr>
        <p:spPr bwMode="auto">
          <a:xfrm flipH="1">
            <a:off x="-2606" y="842046"/>
            <a:ext cx="1711191" cy="1612750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24" name="Line 412"/>
          <p:cNvSpPr>
            <a:spLocks noChangeShapeType="1"/>
          </p:cNvSpPr>
          <p:nvPr userDrawn="1"/>
        </p:nvSpPr>
        <p:spPr bwMode="auto">
          <a:xfrm flipV="1">
            <a:off x="34925" y="6599238"/>
            <a:ext cx="7823199" cy="0"/>
          </a:xfrm>
          <a:prstGeom prst="line">
            <a:avLst/>
          </a:prstGeom>
          <a:noFill/>
          <a:ln w="19050">
            <a:solidFill>
              <a:srgbClr val="009999"/>
            </a:solidFill>
            <a:prstDash val="sysDot"/>
            <a:round/>
            <a:headEnd/>
            <a:tailEnd/>
          </a:ln>
          <a:effectLst/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5125" name="Rectangle 338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684213" y="1196975"/>
            <a:ext cx="777557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7367042" y="5142334"/>
            <a:ext cx="1843633" cy="1820218"/>
            <a:chOff x="0" y="-387424"/>
            <a:chExt cx="5431683" cy="5636642"/>
          </a:xfrm>
        </p:grpSpPr>
        <p:grpSp>
          <p:nvGrpSpPr>
            <p:cNvPr id="38" name="Group 1124"/>
            <p:cNvGrpSpPr>
              <a:grpSpLocks/>
            </p:cNvGrpSpPr>
            <p:nvPr/>
          </p:nvGrpSpPr>
          <p:grpSpPr bwMode="auto">
            <a:xfrm>
              <a:off x="1769290" y="3477471"/>
              <a:ext cx="1680895" cy="1771747"/>
              <a:chOff x="1467" y="2492"/>
              <a:chExt cx="1005" cy="1829"/>
            </a:xfrm>
          </p:grpSpPr>
          <p:sp>
            <p:nvSpPr>
              <p:cNvPr id="54" name="Rectangle 1122"/>
              <p:cNvSpPr>
                <a:spLocks noChangeArrowheads="1"/>
              </p:cNvSpPr>
              <p:nvPr userDrawn="1"/>
            </p:nvSpPr>
            <p:spPr bwMode="auto">
              <a:xfrm>
                <a:off x="1467" y="2564"/>
                <a:ext cx="1005" cy="1757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  <p:sp>
            <p:nvSpPr>
              <p:cNvPr id="55" name="Rectangle 1123"/>
              <p:cNvSpPr>
                <a:spLocks noChangeArrowheads="1"/>
              </p:cNvSpPr>
              <p:nvPr userDrawn="1"/>
            </p:nvSpPr>
            <p:spPr bwMode="auto">
              <a:xfrm>
                <a:off x="2426" y="2492"/>
                <a:ext cx="46" cy="136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20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</p:grpSp>
        <p:sp>
          <p:nvSpPr>
            <p:cNvPr id="39" name="Rectangle 1126"/>
            <p:cNvSpPr>
              <a:spLocks noChangeArrowheads="1"/>
            </p:cNvSpPr>
            <p:nvPr userDrawn="1"/>
          </p:nvSpPr>
          <p:spPr bwMode="auto">
            <a:xfrm>
              <a:off x="3444523" y="2123649"/>
              <a:ext cx="1682525" cy="1720112"/>
            </a:xfrm>
            <a:prstGeom prst="rect">
              <a:avLst/>
            </a:prstGeom>
            <a:gradFill rotWithShape="1">
              <a:gsLst>
                <a:gs pos="0">
                  <a:srgbClr val="FFFF99"/>
                </a:gs>
                <a:gs pos="100000">
                  <a:srgbClr val="FFFF99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40" name="Rectangle 1129"/>
            <p:cNvSpPr>
              <a:spLocks noChangeArrowheads="1"/>
            </p:cNvSpPr>
            <p:nvPr userDrawn="1"/>
          </p:nvSpPr>
          <p:spPr bwMode="auto">
            <a:xfrm>
              <a:off x="3001067" y="447105"/>
              <a:ext cx="1680895" cy="1721725"/>
            </a:xfrm>
            <a:prstGeom prst="rect">
              <a:avLst/>
            </a:prstGeom>
            <a:gradFill rotWithShape="1">
              <a:gsLst>
                <a:gs pos="0">
                  <a:srgbClr val="CCFFCC"/>
                </a:gs>
                <a:gs pos="100000">
                  <a:srgbClr val="CCFFCC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41" name="Rectangle 1131"/>
            <p:cNvSpPr>
              <a:spLocks noChangeArrowheads="1"/>
            </p:cNvSpPr>
            <p:nvPr userDrawn="1"/>
          </p:nvSpPr>
          <p:spPr bwMode="auto">
            <a:xfrm>
              <a:off x="798459" y="830315"/>
              <a:ext cx="1682525" cy="1697521"/>
            </a:xfrm>
            <a:prstGeom prst="rect">
              <a:avLst/>
            </a:prstGeom>
            <a:gradFill rotWithShape="1">
              <a:gsLst>
                <a:gs pos="0">
                  <a:srgbClr val="CCECFF"/>
                </a:gs>
                <a:gs pos="100000">
                  <a:srgbClr val="CCEC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42" name="Rectangle 1133"/>
            <p:cNvSpPr>
              <a:spLocks noChangeArrowheads="1"/>
            </p:cNvSpPr>
            <p:nvPr userDrawn="1"/>
          </p:nvSpPr>
          <p:spPr bwMode="auto">
            <a:xfrm>
              <a:off x="151208" y="2875593"/>
              <a:ext cx="1680895" cy="1720112"/>
            </a:xfrm>
            <a:prstGeom prst="rect">
              <a:avLst/>
            </a:prstGeom>
            <a:gradFill rotWithShape="1">
              <a:gsLst>
                <a:gs pos="0">
                  <a:srgbClr val="FFCCFF"/>
                </a:gs>
                <a:gs pos="100000">
                  <a:srgbClr val="FFCCFF">
                    <a:alpha val="0"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43" name="Oval 1135"/>
            <p:cNvSpPr>
              <a:spLocks noChangeArrowheads="1"/>
            </p:cNvSpPr>
            <p:nvPr userDrawn="1"/>
          </p:nvSpPr>
          <p:spPr bwMode="auto">
            <a:xfrm rot="19800000">
              <a:off x="674552" y="250244"/>
              <a:ext cx="4015562" cy="3146546"/>
            </a:xfrm>
            <a:prstGeom prst="ellipse">
              <a:avLst/>
            </a:prstGeom>
            <a:noFill/>
            <a:ln w="88900" algn="ctr">
              <a:solidFill>
                <a:srgbClr val="FFCC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44" name="그림 43" descr="기계_1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1577" y="-387424"/>
              <a:ext cx="1800476" cy="1562318"/>
            </a:xfrm>
            <a:prstGeom prst="rect">
              <a:avLst/>
            </a:prstGeom>
          </p:spPr>
        </p:pic>
        <p:sp>
          <p:nvSpPr>
            <p:cNvPr id="45" name="Oval 1115"/>
            <p:cNvSpPr>
              <a:spLocks noChangeArrowheads="1"/>
            </p:cNvSpPr>
            <p:nvPr userDrawn="1"/>
          </p:nvSpPr>
          <p:spPr bwMode="auto">
            <a:xfrm rot="19800000">
              <a:off x="2952156" y="-261271"/>
              <a:ext cx="1791759" cy="1282822"/>
            </a:xfrm>
            <a:prstGeom prst="ellipse">
              <a:avLst/>
            </a:prstGeom>
            <a:noFill/>
            <a:ln w="25400" algn="ctr">
              <a:solidFill>
                <a:srgbClr val="CCFF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46" name="그림 45" descr="조선_1.png"/>
            <p:cNvPicPr>
              <a:picLocks noChangeAspect="1"/>
            </p:cNvPicPr>
            <p:nvPr/>
          </p:nvPicPr>
          <p:blipFill>
            <a:blip r:embed="rId16"/>
            <a:srcRect t="22029" b="14636"/>
            <a:stretch>
              <a:fillRect/>
            </a:stretch>
          </p:blipFill>
          <p:spPr>
            <a:xfrm>
              <a:off x="3115394" y="1187227"/>
              <a:ext cx="2316289" cy="1656184"/>
            </a:xfrm>
            <a:prstGeom prst="rect">
              <a:avLst/>
            </a:prstGeom>
          </p:spPr>
        </p:pic>
        <p:pic>
          <p:nvPicPr>
            <p:cNvPr id="47" name="그림 46" descr="토목_1.png"/>
            <p:cNvPicPr>
              <a:picLocks noChangeAspect="1"/>
            </p:cNvPicPr>
            <p:nvPr/>
          </p:nvPicPr>
          <p:blipFill>
            <a:blip r:embed="rId17"/>
            <a:srcRect t="21430" b="11601"/>
            <a:stretch>
              <a:fillRect/>
            </a:stretch>
          </p:blipFill>
          <p:spPr>
            <a:xfrm>
              <a:off x="1403648" y="2583954"/>
              <a:ext cx="2389435" cy="1800200"/>
            </a:xfrm>
            <a:prstGeom prst="rect">
              <a:avLst/>
            </a:prstGeom>
          </p:spPr>
        </p:pic>
        <p:sp>
          <p:nvSpPr>
            <p:cNvPr id="48" name="Oval 1114"/>
            <p:cNvSpPr>
              <a:spLocks noChangeArrowheads="1"/>
            </p:cNvSpPr>
            <p:nvPr userDrawn="1"/>
          </p:nvSpPr>
          <p:spPr bwMode="auto">
            <a:xfrm rot="19800000">
              <a:off x="3397243" y="1423341"/>
              <a:ext cx="1781977" cy="1260232"/>
            </a:xfrm>
            <a:prstGeom prst="ellipse">
              <a:avLst/>
            </a:prstGeom>
            <a:noFill/>
            <a:ln w="25400" algn="ctr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49" name="Picture 1113" descr="puhaha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E0000"/>
                </a:clrFrom>
                <a:clrTo>
                  <a:srgbClr val="FE0000">
                    <a:alpha val="0"/>
                  </a:srgbClr>
                </a:clrTo>
              </a:clrChange>
            </a:blip>
            <a:srcRect l="62254" t="34339" b="32816"/>
            <a:stretch>
              <a:fillRect/>
            </a:stretch>
          </p:blipFill>
          <p:spPr bwMode="auto">
            <a:xfrm>
              <a:off x="0" y="1941215"/>
              <a:ext cx="205172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Oval 1117"/>
            <p:cNvSpPr>
              <a:spLocks noChangeArrowheads="1"/>
            </p:cNvSpPr>
            <p:nvPr userDrawn="1"/>
          </p:nvSpPr>
          <p:spPr bwMode="auto">
            <a:xfrm rot="19800000">
              <a:off x="112080" y="2143013"/>
              <a:ext cx="1793389" cy="1258618"/>
            </a:xfrm>
            <a:prstGeom prst="ellipse">
              <a:avLst/>
            </a:prstGeom>
            <a:noFill/>
            <a:ln w="25400" algn="ctr">
              <a:solidFill>
                <a:srgbClr val="FFC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pic>
          <p:nvPicPr>
            <p:cNvPr id="51" name="Picture 1113" descr="puhaha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E0000"/>
                </a:clrFrom>
                <a:clrTo>
                  <a:srgbClr val="FE0000">
                    <a:alpha val="0"/>
                  </a:srgbClr>
                </a:clrTo>
              </a:clrChange>
            </a:blip>
            <a:srcRect l="11923" t="7465" r="49660" b="56703"/>
            <a:stretch>
              <a:fillRect/>
            </a:stretch>
          </p:blipFill>
          <p:spPr bwMode="auto">
            <a:xfrm>
              <a:off x="542156" y="-80342"/>
              <a:ext cx="2088232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1116"/>
            <p:cNvSpPr>
              <a:spLocks noChangeArrowheads="1"/>
            </p:cNvSpPr>
            <p:nvPr userDrawn="1"/>
          </p:nvSpPr>
          <p:spPr bwMode="auto">
            <a:xfrm rot="19800000">
              <a:off x="739766" y="167950"/>
              <a:ext cx="1781977" cy="1258618"/>
            </a:xfrm>
            <a:prstGeom prst="ellipse">
              <a:avLst/>
            </a:prstGeom>
            <a:noFill/>
            <a:ln w="25400" algn="ctr">
              <a:solidFill>
                <a:srgbClr val="CCEC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53" name="Oval 1118"/>
            <p:cNvSpPr>
              <a:spLocks noChangeArrowheads="1"/>
            </p:cNvSpPr>
            <p:nvPr userDrawn="1"/>
          </p:nvSpPr>
          <p:spPr bwMode="auto">
            <a:xfrm rot="19800000">
              <a:off x="1770149" y="2856230"/>
              <a:ext cx="1781977" cy="1258618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</p:grpSp>
      <p:pic>
        <p:nvPicPr>
          <p:cNvPr id="58" name="그림 57" descr="교량.jpg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7452320" y="980728"/>
            <a:ext cx="1512168" cy="1113770"/>
          </a:xfrm>
          <a:prstGeom prst="rect">
            <a:avLst/>
          </a:prstGeom>
        </p:spPr>
      </p:pic>
      <p:pic>
        <p:nvPicPr>
          <p:cNvPr id="57" name="그림 56" descr="VLCC.jpg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960568" y="692696"/>
            <a:ext cx="1186036" cy="949227"/>
          </a:xfrm>
          <a:prstGeom prst="rect">
            <a:avLst/>
          </a:prstGeom>
        </p:spPr>
      </p:pic>
      <p:sp>
        <p:nvSpPr>
          <p:cNvPr id="61" name="Rectangle 366"/>
          <p:cNvSpPr>
            <a:spLocks noChangeArrowheads="1"/>
          </p:cNvSpPr>
          <p:nvPr userDrawn="1"/>
        </p:nvSpPr>
        <p:spPr bwMode="auto">
          <a:xfrm>
            <a:off x="7233874" y="668313"/>
            <a:ext cx="1908498" cy="194421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2" name="Rectangle 365"/>
          <p:cNvSpPr>
            <a:spLocks noChangeArrowheads="1"/>
          </p:cNvSpPr>
          <p:nvPr userDrawn="1"/>
        </p:nvSpPr>
        <p:spPr bwMode="auto">
          <a:xfrm flipH="1">
            <a:off x="7306676" y="654596"/>
            <a:ext cx="1835696" cy="187220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189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3" name="Rectangle 372"/>
          <p:cNvSpPr>
            <a:spLocks noChangeArrowheads="1"/>
          </p:cNvSpPr>
          <p:nvPr userDrawn="1"/>
        </p:nvSpPr>
        <p:spPr bwMode="auto">
          <a:xfrm rot="5400000" flipH="1">
            <a:off x="7304248" y="4972211"/>
            <a:ext cx="1844824" cy="1907704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470674" y="6571061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091A37C-21DC-495E-AA92-B9D406D85A8D}" type="slidenum">
              <a:rPr kumimoji="1" lang="ko-KR" alt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 userDrawn="1"/>
        </p:nvSpPr>
        <p:spPr bwMode="auto">
          <a:xfrm>
            <a:off x="-2606" y="0"/>
            <a:ext cx="9144000" cy="835200"/>
          </a:xfrm>
          <a:prstGeom prst="rect">
            <a:avLst/>
          </a:prstGeom>
          <a:solidFill>
            <a:srgbClr val="5288C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1200" dirty="0" smtClean="0">
              <a:solidFill>
                <a:prstClr val="black"/>
              </a:solidFill>
              <a:latin typeface="Verdana" pitchFamily="34" charset="0"/>
            </a:endParaRPr>
          </a:p>
        </p:txBody>
      </p:sp>
      <p:grpSp>
        <p:nvGrpSpPr>
          <p:cNvPr id="25" name="Group 446"/>
          <p:cNvGrpSpPr>
            <a:grpSpLocks/>
          </p:cNvGrpSpPr>
          <p:nvPr userDrawn="1"/>
        </p:nvGrpSpPr>
        <p:grpSpPr bwMode="auto">
          <a:xfrm>
            <a:off x="34925" y="44450"/>
            <a:ext cx="404813" cy="403225"/>
            <a:chOff x="22" y="28"/>
            <a:chExt cx="255" cy="254"/>
          </a:xfrm>
        </p:grpSpPr>
        <p:sp>
          <p:nvSpPr>
            <p:cNvPr id="26" name="Oval 423"/>
            <p:cNvSpPr>
              <a:spLocks noChangeArrowheads="1"/>
            </p:cNvSpPr>
            <p:nvPr userDrawn="1"/>
          </p:nvSpPr>
          <p:spPr bwMode="auto">
            <a:xfrm>
              <a:off x="23" y="2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27" name="Oval 437"/>
            <p:cNvSpPr>
              <a:spLocks noChangeArrowheads="1"/>
            </p:cNvSpPr>
            <p:nvPr userDrawn="1"/>
          </p:nvSpPr>
          <p:spPr bwMode="auto">
            <a:xfrm>
              <a:off x="22" y="9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28" name="Oval 438"/>
            <p:cNvSpPr>
              <a:spLocks noChangeArrowheads="1"/>
            </p:cNvSpPr>
            <p:nvPr userDrawn="1"/>
          </p:nvSpPr>
          <p:spPr bwMode="auto">
            <a:xfrm>
              <a:off x="22" y="16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29" name="Oval 439"/>
            <p:cNvSpPr>
              <a:spLocks noChangeArrowheads="1"/>
            </p:cNvSpPr>
            <p:nvPr userDrawn="1"/>
          </p:nvSpPr>
          <p:spPr bwMode="auto">
            <a:xfrm>
              <a:off x="22" y="237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0" name="Oval 440"/>
            <p:cNvSpPr>
              <a:spLocks noChangeArrowheads="1"/>
            </p:cNvSpPr>
            <p:nvPr userDrawn="1"/>
          </p:nvSpPr>
          <p:spPr bwMode="auto">
            <a:xfrm>
              <a:off x="92" y="16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1" name="Oval 441"/>
            <p:cNvSpPr>
              <a:spLocks noChangeArrowheads="1"/>
            </p:cNvSpPr>
            <p:nvPr userDrawn="1"/>
          </p:nvSpPr>
          <p:spPr bwMode="auto">
            <a:xfrm>
              <a:off x="92" y="9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2" name="Oval 442"/>
            <p:cNvSpPr>
              <a:spLocks noChangeArrowheads="1"/>
            </p:cNvSpPr>
            <p:nvPr userDrawn="1"/>
          </p:nvSpPr>
          <p:spPr bwMode="auto">
            <a:xfrm>
              <a:off x="92" y="2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3" name="Oval 443"/>
            <p:cNvSpPr>
              <a:spLocks noChangeArrowheads="1"/>
            </p:cNvSpPr>
            <p:nvPr userDrawn="1"/>
          </p:nvSpPr>
          <p:spPr bwMode="auto">
            <a:xfrm>
              <a:off x="162" y="9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4" name="Oval 444"/>
            <p:cNvSpPr>
              <a:spLocks noChangeArrowheads="1"/>
            </p:cNvSpPr>
            <p:nvPr userDrawn="1"/>
          </p:nvSpPr>
          <p:spPr bwMode="auto">
            <a:xfrm>
              <a:off x="162" y="2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 b="1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5" name="Oval 445"/>
            <p:cNvSpPr>
              <a:spLocks noChangeArrowheads="1"/>
            </p:cNvSpPr>
            <p:nvPr userDrawn="1"/>
          </p:nvSpPr>
          <p:spPr bwMode="auto">
            <a:xfrm>
              <a:off x="232" y="28"/>
              <a:ext cx="45" cy="45"/>
            </a:xfrm>
            <a:prstGeom prst="ellipse">
              <a:avLst/>
            </a:prstGeom>
            <a:solidFill>
              <a:srgbClr val="D8D8E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ko-KR" sz="1000" b="1">
                <a:solidFill>
                  <a:prstClr val="black"/>
                </a:solidFill>
                <a:latin typeface="Verdana" pitchFamily="34" charset="0"/>
              </a:endParaRPr>
            </a:p>
          </p:txBody>
        </p:sp>
      </p:grpSp>
      <p:sp>
        <p:nvSpPr>
          <p:cNvPr id="36" name="Line 490"/>
          <p:cNvSpPr>
            <a:spLocks noChangeShapeType="1"/>
          </p:cNvSpPr>
          <p:nvPr userDrawn="1"/>
        </p:nvSpPr>
        <p:spPr bwMode="auto">
          <a:xfrm>
            <a:off x="0" y="765175"/>
            <a:ext cx="9121694" cy="0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411" name="Rectangle 339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539749" y="66675"/>
            <a:ext cx="856752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55412" y="6590242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50" baseline="0" dirty="0" smtClean="0">
                <a:solidFill>
                  <a:prstClr val="black"/>
                </a:solidFill>
                <a:latin typeface="Verdana" pitchFamily="34" charset="0"/>
              </a:rPr>
              <a:t>Applications of Cyber-Learning in CFD &amp; Nanotechnology</a:t>
            </a:r>
            <a:endParaRPr kumimoji="1" lang="en-US" altLang="ko-KR" sz="1050" dirty="0">
              <a:solidFill>
                <a:prstClr val="black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95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HY동녘M" pitchFamily="18" charset="-127"/>
          <a:ea typeface="HY동녘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663300"/>
        </a:buClr>
        <a:buSzPct val="70000"/>
        <a:buFont typeface="Wingdings" pitchFamily="2" charset="2"/>
        <a:buChar char="l"/>
        <a:defRPr kumimoji="1" sz="2000" b="1">
          <a:solidFill>
            <a:srgbClr val="4D4D4D"/>
          </a:solidFill>
          <a:latin typeface="+mn-lt"/>
          <a:ea typeface="+mn-ea"/>
          <a:cs typeface="+mn-cs"/>
        </a:defRPr>
      </a:lvl1pPr>
      <a:lvl2pPr marL="692150" indent="-347663" algn="l" rtl="0" eaLnBrk="0" fontAlgn="base" latinLnBrk="1" hangingPunct="0">
        <a:spcBef>
          <a:spcPct val="20000"/>
        </a:spcBef>
        <a:spcAft>
          <a:spcPct val="0"/>
        </a:spcAft>
        <a:buClr>
          <a:srgbClr val="CC9900"/>
        </a:buClr>
        <a:buSzPct val="70000"/>
        <a:buFont typeface="Wingdings" pitchFamily="2" charset="2"/>
        <a:buChar char="l"/>
        <a:defRPr kumimoji="1" sz="1600">
          <a:solidFill>
            <a:srgbClr val="242424"/>
          </a:solidFill>
          <a:latin typeface="+mn-lt"/>
          <a:ea typeface="+mn-ea"/>
        </a:defRPr>
      </a:lvl2pPr>
      <a:lvl3pPr marL="987425" indent="-293688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kumimoji="1" sz="1400">
          <a:solidFill>
            <a:srgbClr val="2E2E2E"/>
          </a:solidFill>
          <a:latin typeface="+mn-lt"/>
          <a:ea typeface="+mn-ea"/>
        </a:defRPr>
      </a:lvl3pPr>
      <a:lvl4pPr marL="1281113" indent="-292100" algn="l" rtl="0" eaLnBrk="0" fontAlgn="base" latinLnBrk="1" hangingPunct="0">
        <a:spcBef>
          <a:spcPct val="20000"/>
        </a:spcBef>
        <a:spcAft>
          <a:spcPct val="0"/>
        </a:spcAft>
        <a:buClr>
          <a:srgbClr val="CC9900"/>
        </a:buClr>
        <a:buSzPct val="75000"/>
        <a:buFont typeface="Wingdings" pitchFamily="2" charset="2"/>
        <a:buChar char="§"/>
        <a:defRPr kumimoji="1" sz="12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1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8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8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8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image" Target="../media/image21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2" Type="http://schemas.openxmlformats.org/officeDocument/2006/relationships/image" Target="../media/image20.png"/><Relationship Id="rId16" Type="http://schemas.openxmlformats.org/officeDocument/2006/relationships/image" Target="../media/image33.pn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24" Type="http://schemas.openxmlformats.org/officeDocument/2006/relationships/image" Target="../media/image41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모서리가 둥근 직사각형 3"/>
          <p:cNvSpPr>
            <a:spLocks noChangeArrowheads="1"/>
          </p:cNvSpPr>
          <p:nvPr/>
        </p:nvSpPr>
        <p:spPr bwMode="auto">
          <a:xfrm>
            <a:off x="289344" y="1490663"/>
            <a:ext cx="6586912" cy="1214437"/>
          </a:xfrm>
          <a:prstGeom prst="roundRect">
            <a:avLst>
              <a:gd name="adj" fmla="val 16667"/>
            </a:avLst>
          </a:prstGeom>
          <a:solidFill>
            <a:srgbClr val="FFFFFF">
              <a:alpha val="80000"/>
            </a:srgbClr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200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8195" name="부제목 6"/>
          <p:cNvSpPr>
            <a:spLocks noGrp="1"/>
          </p:cNvSpPr>
          <p:nvPr>
            <p:ph type="subTitle" idx="1"/>
          </p:nvPr>
        </p:nvSpPr>
        <p:spPr>
          <a:xfrm>
            <a:off x="611560" y="5085184"/>
            <a:ext cx="8208268" cy="1190625"/>
          </a:xfrm>
        </p:spPr>
        <p:txBody>
          <a:bodyPr/>
          <a:lstStyle/>
          <a:p>
            <a:pPr lvl="0"/>
            <a:r>
              <a:rPr lang="en-US" altLang="ko-KR" sz="1800" b="1" dirty="0" smtClean="0"/>
              <a:t>Seonguk Lee and Chongam Kim</a:t>
            </a:r>
            <a:endParaRPr lang="en-US" altLang="ko-KR" b="1" dirty="0"/>
          </a:p>
          <a:p>
            <a:pPr lvl="0"/>
            <a:r>
              <a:rPr lang="en-US" altLang="ko-KR" dirty="0" smtClean="0"/>
              <a:t>Seoul National University, Korea</a:t>
            </a:r>
            <a:endParaRPr lang="en-US" altLang="ko-KR" dirty="0"/>
          </a:p>
          <a:p>
            <a:pPr lvl="0"/>
            <a:endParaRPr lang="en-US" altLang="ko-KR" sz="1000" dirty="0"/>
          </a:p>
          <a:p>
            <a:pPr lvl="0"/>
            <a:r>
              <a:rPr lang="en-US" altLang="ko-KR" dirty="0" smtClean="0"/>
              <a:t>2014. 4. 9.</a:t>
            </a:r>
            <a:endParaRPr lang="en-US" altLang="ko-KR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6713" y="901700"/>
            <a:ext cx="6607175" cy="2374900"/>
          </a:xfrm>
        </p:spPr>
        <p:txBody>
          <a:bodyPr/>
          <a:lstStyle/>
          <a:p>
            <a:pPr algn="ctr" latinLnBrk="0">
              <a:defRPr/>
            </a:pPr>
            <a:r>
              <a:rPr lang="en-US" altLang="ko-KR" dirty="0" smtClean="0">
                <a:solidFill>
                  <a:schemeClr val="tx2">
                    <a:lumMod val="75000"/>
                  </a:schemeClr>
                </a:solidFill>
              </a:rPr>
              <a:t>CFD in EDISON Web Portal</a:t>
            </a:r>
            <a:endParaRPr lang="ko-KR" altLang="en-US" dirty="0">
              <a:solidFill>
                <a:schemeClr val="tx2">
                  <a:lumMod val="75000"/>
                </a:schemeClr>
              </a:solidFill>
              <a:effectLst/>
            </a:endParaRPr>
          </a:p>
        </p:txBody>
      </p:sp>
      <p:sp>
        <p:nvSpPr>
          <p:cNvPr id="8197" name="직사각형 4"/>
          <p:cNvSpPr>
            <a:spLocks noChangeArrowheads="1"/>
          </p:cNvSpPr>
          <p:nvPr/>
        </p:nvSpPr>
        <p:spPr bwMode="auto">
          <a:xfrm>
            <a:off x="107950" y="142270"/>
            <a:ext cx="515993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PRAGMA26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Applications of Cyber-Learning in CFD &amp; Nanotechnology</a:t>
            </a:r>
            <a:endParaRPr kumimoji="1" lang="ko-KR" altLang="en-US" sz="140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47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EDISON_CFD: </a:t>
            </a:r>
            <a:r>
              <a:rPr lang="en-US" altLang="ko-KR" dirty="0" smtClean="0"/>
              <a:t>Education 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Representative Education Contents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084888" y="1624385"/>
            <a:ext cx="2808287" cy="2439294"/>
            <a:chOff x="6084888" y="1624385"/>
            <a:chExt cx="2808287" cy="2439294"/>
          </a:xfrm>
        </p:grpSpPr>
        <p:sp>
          <p:nvSpPr>
            <p:cNvPr id="8" name="모서리가 둥근 직사각형 7"/>
            <p:cNvSpPr/>
            <p:nvPr/>
          </p:nvSpPr>
          <p:spPr bwMode="auto">
            <a:xfrm>
              <a:off x="6084888" y="1911722"/>
              <a:ext cx="2808287" cy="2151957"/>
            </a:xfrm>
            <a:prstGeom prst="roundRect">
              <a:avLst>
                <a:gd name="adj" fmla="val 505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6084888" y="1624385"/>
              <a:ext cx="2808287" cy="532661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11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Analysis of differences between </a:t>
              </a: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lam. </a:t>
              </a:r>
              <a:b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and </a:t>
              </a:r>
              <a:r>
                <a:rPr lang="en-US" altLang="ko-KR" sz="1100" b="1" dirty="0" err="1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turb</a:t>
              </a: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. </a:t>
              </a:r>
              <a:r>
                <a:rPr lang="en-US" altLang="ko-KR" sz="1100" b="1" dirty="0" err="1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incomp</a:t>
              </a: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. flow </a:t>
              </a:r>
              <a:r>
                <a:rPr lang="en-US" altLang="ko-KR" sz="11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and </a:t>
              </a: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theoretical </a:t>
              </a:r>
              <a:b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sz="11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background </a:t>
              </a:r>
              <a:r>
                <a:rPr lang="en-US" altLang="ko-KR" sz="11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of self-similarity solution</a:t>
              </a:r>
            </a:p>
          </p:txBody>
        </p:sp>
        <p:sp>
          <p:nvSpPr>
            <p:cNvPr id="6" name="직사각형 16"/>
            <p:cNvSpPr>
              <a:spLocks noChangeArrowheads="1"/>
            </p:cNvSpPr>
            <p:nvPr/>
          </p:nvSpPr>
          <p:spPr bwMode="auto">
            <a:xfrm>
              <a:off x="6156325" y="2163832"/>
              <a:ext cx="2665413" cy="600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280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Understanding the background of boundary layer in laminar and turbulent incompressible flow</a:t>
              </a:r>
              <a:endParaRPr kumimoji="1" lang="en-US" altLang="ko-KR" sz="11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7" name="_x2124762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45940" y="2778033"/>
              <a:ext cx="2085285" cy="122304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132138" y="1624385"/>
            <a:ext cx="2808287" cy="2439294"/>
            <a:chOff x="3132138" y="1624385"/>
            <a:chExt cx="2808287" cy="2439294"/>
          </a:xfrm>
        </p:grpSpPr>
        <p:sp>
          <p:nvSpPr>
            <p:cNvPr id="14" name="모서리가 둥근 직사각형 13"/>
            <p:cNvSpPr/>
            <p:nvPr/>
          </p:nvSpPr>
          <p:spPr bwMode="auto">
            <a:xfrm>
              <a:off x="3132138" y="1911722"/>
              <a:ext cx="2808287" cy="2151957"/>
            </a:xfrm>
            <a:prstGeom prst="roundRect">
              <a:avLst>
                <a:gd name="adj" fmla="val 505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3168650" y="1624385"/>
              <a:ext cx="2735263" cy="43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Understanding </a:t>
              </a:r>
              <a:b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the laminar-turbulent transition</a:t>
              </a:r>
            </a:p>
          </p:txBody>
        </p:sp>
        <p:sp>
          <p:nvSpPr>
            <p:cNvPr id="12" name="직사각형 20"/>
            <p:cNvSpPr>
              <a:spLocks noChangeArrowheads="1"/>
            </p:cNvSpPr>
            <p:nvPr/>
          </p:nvSpPr>
          <p:spPr bwMode="auto">
            <a:xfrm>
              <a:off x="3203575" y="2056185"/>
              <a:ext cx="273685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Understanding the transient process from laminar to turbulent flow</a:t>
              </a:r>
              <a:endParaRPr kumimoji="1" lang="ko-KR" altLang="en-US" sz="1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33402" y="2727698"/>
              <a:ext cx="2197162" cy="127963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179388" y="1624385"/>
            <a:ext cx="2808287" cy="2439294"/>
            <a:chOff x="179388" y="1624385"/>
            <a:chExt cx="2808287" cy="2439294"/>
          </a:xfrm>
        </p:grpSpPr>
        <p:sp>
          <p:nvSpPr>
            <p:cNvPr id="20" name="모서리가 둥근 직사각형 19"/>
            <p:cNvSpPr/>
            <p:nvPr/>
          </p:nvSpPr>
          <p:spPr bwMode="auto">
            <a:xfrm>
              <a:off x="179388" y="1911722"/>
              <a:ext cx="2808287" cy="2151957"/>
            </a:xfrm>
            <a:prstGeom prst="roundRect">
              <a:avLst>
                <a:gd name="adj" fmla="val 505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15900" y="1624385"/>
              <a:ext cx="2735263" cy="43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EDISON_CFD and </a:t>
              </a:r>
              <a:b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thermo-fluids engineering</a:t>
              </a:r>
              <a:endParaRPr kumimoji="1" lang="en-US" altLang="ko-KR" sz="12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217488" y="2065710"/>
              <a:ext cx="2735262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280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Introducing EDISON_CFD and thermo-fluids </a:t>
              </a:r>
              <a:r>
                <a:rPr kumimoji="1"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engineering</a:t>
              </a:r>
            </a:p>
          </p:txBody>
        </p:sp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55"/>
            <a:stretch/>
          </p:blipFill>
          <p:spPr bwMode="auto">
            <a:xfrm>
              <a:off x="480195" y="2724982"/>
              <a:ext cx="2232248" cy="12873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1715436" y="4177085"/>
            <a:ext cx="2808287" cy="2439294"/>
            <a:chOff x="1515411" y="4177085"/>
            <a:chExt cx="2808287" cy="2439294"/>
          </a:xfrm>
        </p:grpSpPr>
        <p:sp>
          <p:nvSpPr>
            <p:cNvPr id="29" name="모서리가 둥근 직사각형 29"/>
            <p:cNvSpPr/>
            <p:nvPr/>
          </p:nvSpPr>
          <p:spPr bwMode="auto">
            <a:xfrm>
              <a:off x="1515411" y="4464422"/>
              <a:ext cx="2808287" cy="2151957"/>
            </a:xfrm>
            <a:prstGeom prst="roundRect">
              <a:avLst>
                <a:gd name="adj" fmla="val 505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0" name="모서리가 둥근 직사각형 30"/>
            <p:cNvSpPr/>
            <p:nvPr/>
          </p:nvSpPr>
          <p:spPr bwMode="auto">
            <a:xfrm>
              <a:off x="1551923" y="4177085"/>
              <a:ext cx="2735263" cy="43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Interactive user manual for general-</a:t>
              </a:r>
              <a:b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purpose simulation program</a:t>
              </a:r>
              <a:endParaRPr kumimoji="1" lang="en-US" altLang="ko-KR" sz="12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8" name="직사각형 28"/>
            <p:cNvSpPr/>
            <p:nvPr/>
          </p:nvSpPr>
          <p:spPr bwMode="auto">
            <a:xfrm>
              <a:off x="1553511" y="4618410"/>
              <a:ext cx="2735262" cy="60016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280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Introducing how to use general-purpose simulation program, pre/post-processor, and web portal</a:t>
              </a:r>
              <a:endParaRPr kumimoji="1" lang="en-US" altLang="ko-KR" sz="11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844"/>
            <a:stretch/>
          </p:blipFill>
          <p:spPr bwMode="auto">
            <a:xfrm>
              <a:off x="1826004" y="5408477"/>
              <a:ext cx="2186721" cy="1135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4668186" y="4177085"/>
            <a:ext cx="2808287" cy="2439294"/>
            <a:chOff x="4468161" y="4177085"/>
            <a:chExt cx="2808287" cy="2439294"/>
          </a:xfrm>
        </p:grpSpPr>
        <p:sp>
          <p:nvSpPr>
            <p:cNvPr id="37" name="모서리가 둥근 직사각형 36"/>
            <p:cNvSpPr/>
            <p:nvPr/>
          </p:nvSpPr>
          <p:spPr bwMode="auto">
            <a:xfrm>
              <a:off x="4468161" y="4464422"/>
              <a:ext cx="2808287" cy="2151957"/>
            </a:xfrm>
            <a:prstGeom prst="roundRect">
              <a:avLst>
                <a:gd name="adj" fmla="val 505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 bwMode="auto">
            <a:xfrm>
              <a:off x="4504673" y="4177085"/>
              <a:ext cx="2735263" cy="43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EDISON airfoil design m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anual</a:t>
              </a:r>
              <a:endParaRPr kumimoji="1" lang="en-US" altLang="ko-KR" sz="1200" b="1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직사각형 20"/>
            <p:cNvSpPr>
              <a:spLocks noChangeArrowheads="1"/>
            </p:cNvSpPr>
            <p:nvPr/>
          </p:nvSpPr>
          <p:spPr bwMode="auto">
            <a:xfrm>
              <a:off x="4539598" y="4608885"/>
              <a:ext cx="273685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17280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1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Introducing an optimization theory, a sensitivity analysis and a shape functions with design optimization of airfoil</a:t>
              </a:r>
            </a:p>
          </p:txBody>
        </p:sp>
        <p:pic>
          <p:nvPicPr>
            <p:cNvPr id="33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124"/>
            <a:stretch/>
          </p:blipFill>
          <p:spPr bwMode="auto">
            <a:xfrm>
              <a:off x="4800600" y="5409624"/>
              <a:ext cx="2155835" cy="113405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231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Utilization of EDISON_CFD in Education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pc="-100" dirty="0" smtClean="0"/>
              <a:t>The Summary of Utilization for Education in Thermo-Fluids Field</a:t>
            </a:r>
            <a:endParaRPr lang="en-US" altLang="ko-KR" spc="-100" dirty="0"/>
          </a:p>
          <a:p>
            <a:pPr lvl="1"/>
            <a:r>
              <a:rPr lang="en-US" altLang="ko-KR" dirty="0" smtClean="0">
                <a:solidFill>
                  <a:schemeClr val="tx1"/>
                </a:solidFill>
              </a:rPr>
              <a:t>For undergraduate and graduate students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Performing CFD simulation </a:t>
            </a:r>
            <a:r>
              <a:rPr lang="en-US" altLang="ko-KR" b="1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using EDISON_CFD</a:t>
            </a:r>
            <a:br>
              <a:rPr lang="en-US" altLang="ko-KR" b="1" u="sng" dirty="0" smtClean="0">
                <a:solidFill>
                  <a:schemeClr val="tx1"/>
                </a:solidFill>
                <a:sym typeface="Wingdings" panose="05000000000000000000" pitchFamily="2" charset="2"/>
              </a:rPr>
            </a:br>
            <a:r>
              <a:rPr lang="en-US" altLang="ko-KR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b="1" u="sng" dirty="0" smtClean="0">
                <a:solidFill>
                  <a:schemeClr val="tx1"/>
                </a:solidFill>
                <a:sym typeface="Wingdings" panose="05000000000000000000" pitchFamily="2" charset="2"/>
              </a:rPr>
              <a:t>Obtaining a deeper understanding, a capability to solve problems</a:t>
            </a: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2011 2nd semester~2012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1st semester: </a:t>
            </a:r>
            <a:r>
              <a:rPr lang="en-US" altLang="ko-KR" b="1" u="sng" dirty="0" smtClean="0">
                <a:solidFill>
                  <a:schemeClr val="tx1"/>
                </a:solidFill>
              </a:rPr>
              <a:t>16 colleges, 58 subjects, 1802 students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lvl="2"/>
            <a:r>
              <a:rPr lang="en-US" altLang="ko-KR" dirty="0" smtClean="0">
                <a:solidFill>
                  <a:schemeClr val="tx1"/>
                </a:solidFill>
              </a:rPr>
              <a:t>2012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2nd semester~2013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1st </a:t>
            </a:r>
            <a:r>
              <a:rPr lang="en-US" altLang="ko-KR" dirty="0" smtClean="0">
                <a:solidFill>
                  <a:schemeClr val="tx1"/>
                </a:solidFill>
              </a:rPr>
              <a:t>semester: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en-US" altLang="ko-KR" b="1" u="sng" dirty="0" smtClean="0">
                <a:solidFill>
                  <a:schemeClr val="tx1"/>
                </a:solidFill>
                <a:sym typeface="Wingdings" pitchFamily="2" charset="2"/>
              </a:rPr>
              <a:t>20 colleges,</a:t>
            </a:r>
            <a:r>
              <a:rPr lang="ko-KR" altLang="en-US" b="1" u="sng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altLang="ko-KR" b="1" u="sng" dirty="0" smtClean="0">
                <a:solidFill>
                  <a:schemeClr val="tx1"/>
                </a:solidFill>
                <a:sym typeface="Wingdings" pitchFamily="2" charset="2"/>
              </a:rPr>
              <a:t>68 subjects, 2294 students</a:t>
            </a:r>
            <a:endParaRPr lang="en-US" altLang="ko-KR" b="1" dirty="0" smtClean="0">
              <a:solidFill>
                <a:schemeClr val="tx1"/>
              </a:solidFill>
              <a:sym typeface="Wingdings" pitchFamily="2" charset="2"/>
            </a:endParaRPr>
          </a:p>
        </p:txBody>
      </p:sp>
      <p:sp>
        <p:nvSpPr>
          <p:cNvPr id="57" name="슬라이드 번호 개체 틀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1590922" y="2950961"/>
            <a:ext cx="6318393" cy="3800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2011~2013: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36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Universities, 126 Subjects, 4096 Students</a:t>
            </a:r>
            <a:endParaRPr kumimoji="1" lang="ko-KR" altLang="en-US" sz="1600" b="1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794" y="3471334"/>
            <a:ext cx="6514720" cy="308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Utilization of EDISON_CFD in Education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EDISON </a:t>
            </a:r>
            <a:r>
              <a:rPr lang="en-US" altLang="ko-KR" dirty="0" smtClean="0"/>
              <a:t>Competition in </a:t>
            </a:r>
            <a:r>
              <a:rPr lang="en-US" altLang="ko-KR" dirty="0"/>
              <a:t>Thermo-Fluids Field</a:t>
            </a:r>
            <a:endParaRPr lang="ko-KR" altLang="en-US" dirty="0"/>
          </a:p>
          <a:p>
            <a:pPr lvl="1"/>
            <a:r>
              <a:rPr lang="en-US" altLang="ko-KR" dirty="0" smtClean="0"/>
              <a:t>To increase a capacity of undergraduate students for solving flow problems</a:t>
            </a:r>
          </a:p>
          <a:p>
            <a:pPr lvl="1"/>
            <a:r>
              <a:rPr lang="en-US" altLang="ko-KR" dirty="0" smtClean="0"/>
              <a:t>To promote the utilization of EDISON_CFD</a:t>
            </a:r>
          </a:p>
          <a:p>
            <a:pPr lvl="1"/>
            <a:r>
              <a:rPr lang="en-US" altLang="ko-KR" dirty="0" smtClean="0"/>
              <a:t>Participants present research on the self-selected topic using simulation programs in EDISON_CFD</a:t>
            </a:r>
          </a:p>
          <a:p>
            <a:pPr lvl="1"/>
            <a:r>
              <a:rPr lang="en-US" altLang="ko-KR" dirty="0" smtClean="0"/>
              <a:t>8 teams are awarded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8"/>
          <a:stretch/>
        </p:blipFill>
        <p:spPr bwMode="auto">
          <a:xfrm>
            <a:off x="5936059" y="3816675"/>
            <a:ext cx="2985023" cy="1835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0"/>
          <a:stretch/>
        </p:blipFill>
        <p:spPr bwMode="auto">
          <a:xfrm>
            <a:off x="2880040" y="3819587"/>
            <a:ext cx="2944698" cy="18359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386" name="Picture 2" descr="C:\Users\JDoe.ASDL\Downloads\EDISON 경진대회 사진\분류\T1-13_박장호V\DSC0205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1" y="3822976"/>
            <a:ext cx="2417829" cy="18134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1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ko-KR" altLang="ko-KR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ko-KR" altLang="ko-KR" dirty="0" smtClean="0"/>
          </a:p>
        </p:txBody>
      </p:sp>
      <p:sp>
        <p:nvSpPr>
          <p:cNvPr id="258052" name="Text Box 4"/>
          <p:cNvSpPr txBox="1">
            <a:spLocks noChangeArrowheads="1"/>
          </p:cNvSpPr>
          <p:nvPr/>
        </p:nvSpPr>
        <p:spPr bwMode="auto">
          <a:xfrm>
            <a:off x="739086" y="3337828"/>
            <a:ext cx="7665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800" b="1" dirty="0" smtClean="0"/>
              <a:t>Thank you.</a:t>
            </a:r>
            <a:endParaRPr lang="ko-KR" altLang="en-US" sz="2800" b="1" dirty="0">
              <a:solidFill>
                <a:srgbClr val="5F5F5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굴림" pitchFamily="50" charset="-127"/>
            </a:endParaRPr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 flipV="1">
            <a:off x="1043608" y="3933056"/>
            <a:ext cx="7056784" cy="0"/>
          </a:xfrm>
          <a:prstGeom prst="line">
            <a:avLst/>
          </a:prstGeom>
          <a:noFill/>
          <a:ln w="28575">
            <a:solidFill>
              <a:srgbClr val="00808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94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Demo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6" name="EDISON_전산열유체_Tutori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8100" y="1196975"/>
            <a:ext cx="65278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EDISON_CFD</a:t>
            </a:r>
          </a:p>
          <a:p>
            <a:pPr lvl="1"/>
            <a:r>
              <a:rPr lang="en-US" altLang="ko-KR" dirty="0" smtClean="0"/>
              <a:t>Platform</a:t>
            </a:r>
          </a:p>
          <a:p>
            <a:pPr lvl="1"/>
            <a:r>
              <a:rPr lang="en-US" altLang="ko-KR" dirty="0" smtClean="0"/>
              <a:t>Simulation programs and contents</a:t>
            </a:r>
          </a:p>
          <a:p>
            <a:pPr lvl="1"/>
            <a:r>
              <a:rPr lang="en-US" altLang="ko-KR" dirty="0" smtClean="0"/>
              <a:t>Utilization in education</a:t>
            </a:r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5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Goals of EDISON_CFD</a:t>
            </a:r>
          </a:p>
          <a:p>
            <a:pPr lvl="1"/>
            <a:r>
              <a:rPr lang="en-US" altLang="ko-KR" dirty="0" smtClean="0"/>
              <a:t>By utilizing simulation programs and contents</a:t>
            </a:r>
          </a:p>
          <a:p>
            <a:pPr lvl="2"/>
            <a:r>
              <a:rPr lang="en-US" altLang="ko-KR" b="1" dirty="0" smtClean="0"/>
              <a:t>Attracts the students’ interests</a:t>
            </a:r>
            <a:r>
              <a:rPr lang="en-US" altLang="ko-KR" dirty="0" smtClean="0"/>
              <a:t> and </a:t>
            </a:r>
            <a:r>
              <a:rPr lang="en-US" altLang="ko-KR" b="1" dirty="0" smtClean="0"/>
              <a:t>develops students’ research spirits</a:t>
            </a:r>
          </a:p>
          <a:p>
            <a:pPr lvl="2"/>
            <a:r>
              <a:rPr lang="en-US" altLang="ko-KR" b="1" dirty="0" smtClean="0"/>
              <a:t>Constructs a virtuous cycle between research and education</a:t>
            </a:r>
            <a:r>
              <a:rPr lang="en-US" altLang="ko-KR" dirty="0" smtClean="0"/>
              <a:t> in thermo-fluids engineering</a:t>
            </a:r>
          </a:p>
          <a:p>
            <a:pPr lvl="2"/>
            <a:r>
              <a:rPr lang="en-US" altLang="ko-KR" b="1" dirty="0" smtClean="0"/>
              <a:t>Improves </a:t>
            </a:r>
            <a:r>
              <a:rPr lang="en-US" altLang="ko-KR" b="1" dirty="0"/>
              <a:t>adaptability to the </a:t>
            </a:r>
            <a:r>
              <a:rPr lang="en-US" altLang="ko-KR" b="1" dirty="0" smtClean="0"/>
              <a:t>computational technology </a:t>
            </a:r>
            <a:r>
              <a:rPr lang="en-US" altLang="ko-KR" b="1" dirty="0"/>
              <a:t>of </a:t>
            </a:r>
            <a:r>
              <a:rPr lang="en-US" altLang="ko-KR" b="1" dirty="0" smtClean="0"/>
              <a:t>students</a:t>
            </a:r>
            <a:endParaRPr lang="en-US" altLang="ko-KR" b="0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1191805" y="5096284"/>
            <a:ext cx="2791242" cy="6706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rPr>
              <a:t>Traditional Education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charset="-127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5768056" y="5096284"/>
            <a:ext cx="2791242" cy="67066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rPr>
              <a:t>Education Utilizing Computation/Simulation</a:t>
            </a:r>
            <a:endParaRPr kumimoji="1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charset="-127"/>
            </a:endParaRPr>
          </a:p>
        </p:txBody>
      </p:sp>
      <p:pic>
        <p:nvPicPr>
          <p:cNvPr id="20" name="Picture 2" descr="http://thual.perso.enseeiht.fr/otmmc/Visio/Visiobb8/bb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32" y="3441756"/>
            <a:ext cx="2223987" cy="15496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oticity_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3723"/>
          <a:stretch/>
        </p:blipFill>
        <p:spPr>
          <a:xfrm>
            <a:off x="6048215" y="3441756"/>
            <a:ext cx="2211424" cy="15580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3659706" y="3814878"/>
            <a:ext cx="2499793" cy="1050478"/>
            <a:chOff x="3659706" y="3814878"/>
            <a:chExt cx="2499793" cy="1050478"/>
          </a:xfrm>
        </p:grpSpPr>
        <p:sp>
          <p:nvSpPr>
            <p:cNvPr id="22" name="Striped Right Arrow 21"/>
            <p:cNvSpPr/>
            <p:nvPr/>
          </p:nvSpPr>
          <p:spPr bwMode="auto">
            <a:xfrm>
              <a:off x="3659706" y="3814878"/>
              <a:ext cx="2499793" cy="1050478"/>
            </a:xfrm>
            <a:prstGeom prst="striped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  <p:pic>
          <p:nvPicPr>
            <p:cNvPr id="23" name="Picture 2" descr="CFD logo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19323" y="4094034"/>
              <a:ext cx="2017568" cy="536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4005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Introduction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 Roles of Centers</a:t>
            </a:r>
          </a:p>
          <a:p>
            <a:pPr lvl="1"/>
            <a:r>
              <a:rPr lang="en-US" altLang="ko-KR" dirty="0" smtClean="0"/>
              <a:t>EDISON main center</a:t>
            </a:r>
          </a:p>
          <a:p>
            <a:pPr lvl="2"/>
            <a:r>
              <a:rPr lang="en-US" altLang="ko-KR" dirty="0" smtClean="0"/>
              <a:t>Building the EDISON platform</a:t>
            </a:r>
            <a:endParaRPr lang="en-US" altLang="ko-KR" dirty="0"/>
          </a:p>
          <a:p>
            <a:pPr lvl="2"/>
            <a:r>
              <a:rPr lang="en-US" altLang="ko-KR" dirty="0"/>
              <a:t>Developing </a:t>
            </a:r>
            <a:r>
              <a:rPr lang="en-US" altLang="ko-KR" dirty="0" smtClean="0"/>
              <a:t>a framework </a:t>
            </a:r>
            <a:r>
              <a:rPr lang="en-US" altLang="ko-KR" dirty="0"/>
              <a:t>and middleware</a:t>
            </a:r>
          </a:p>
          <a:p>
            <a:pPr lvl="2"/>
            <a:r>
              <a:rPr lang="en-US" altLang="ko-KR" dirty="0" smtClean="0"/>
              <a:t>Providing an infrastructure</a:t>
            </a:r>
            <a:endParaRPr lang="en-US" altLang="ko-KR" dirty="0"/>
          </a:p>
          <a:p>
            <a:pPr lvl="1"/>
            <a:r>
              <a:rPr lang="en-US" altLang="ko-KR" dirty="0" smtClean="0"/>
              <a:t>EDISON_CFD professional center</a:t>
            </a:r>
            <a:endParaRPr lang="en-US" altLang="ko-KR" dirty="0"/>
          </a:p>
          <a:p>
            <a:pPr lvl="2"/>
            <a:r>
              <a:rPr lang="en-US" altLang="ko-KR" dirty="0"/>
              <a:t>Developing simulation programs and contents</a:t>
            </a:r>
          </a:p>
          <a:p>
            <a:pPr lvl="2"/>
            <a:r>
              <a:rPr lang="en-US" altLang="ko-KR" dirty="0" smtClean="0"/>
              <a:t>Utilizing in education</a:t>
            </a:r>
            <a:endParaRPr lang="en-US" altLang="ko-KR" dirty="0"/>
          </a:p>
          <a:p>
            <a:pPr lvl="2"/>
            <a:r>
              <a:rPr lang="en-US" altLang="ko-KR" dirty="0" smtClean="0"/>
              <a:t>Supporting user community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A5D94-E383-46E4-855B-E81AAD99D4C1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318865" y="3842454"/>
            <a:ext cx="7310886" cy="2579323"/>
            <a:chOff x="1141065" y="3668770"/>
            <a:chExt cx="7310886" cy="2579323"/>
          </a:xfrm>
        </p:grpSpPr>
        <p:sp>
          <p:nvSpPr>
            <p:cNvPr id="7" name="Rectangle 6"/>
            <p:cNvSpPr/>
            <p:nvPr/>
          </p:nvSpPr>
          <p:spPr bwMode="auto">
            <a:xfrm>
              <a:off x="1141065" y="3668770"/>
              <a:ext cx="2160000" cy="54100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Verdana" panose="020B0604030504040204" pitchFamily="34" charset="0"/>
                </a:rPr>
                <a:t>EDISON Main Center</a:t>
              </a:r>
              <a:endParaRPr kumimoji="1" lang="en-US" altLang="ko-KR" sz="1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Verdana" panose="020B060403050404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3137" y="4226576"/>
              <a:ext cx="351632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Developing EDISON platform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Managing users, drawing and supporting users’ requirements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dirty="0" smtClean="0">
                  <a:latin typeface="+mn-ea"/>
                </a:rPr>
                <a:t>Expanding and supporting community for each specialized field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Examining performances of processing business including annual performance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4934753" y="3670016"/>
              <a:ext cx="2160000" cy="54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Verdana" panose="020B0604030504040204" pitchFamily="34" charset="0"/>
                </a:rPr>
                <a:t>Professional Center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 smtClean="0">
                  <a:latin typeface="+mn-ea"/>
                  <a:cs typeface="Verdana" panose="020B0604030504040204" pitchFamily="34" charset="0"/>
                </a:rPr>
                <a:t>(EDISON_CFD)</a:t>
              </a:r>
              <a:endPara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Verdan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4751" y="4226576"/>
              <a:ext cx="351720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Developing simulation program and contents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Drawing improvements for utilizing education and research</a:t>
              </a:r>
              <a:r>
                <a:rPr lang="en-US" altLang="ko-KR" sz="1100" dirty="0" smtClean="0">
                  <a:latin typeface="+mn-ea"/>
                </a:rPr>
                <a:t> for each specialized field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100" b="1" dirty="0" smtClean="0">
                  <a:latin typeface="+mn-ea"/>
                </a:rPr>
                <a:t>Expanding community</a:t>
              </a:r>
              <a:r>
                <a:rPr lang="en-US" altLang="ko-KR" sz="1100" dirty="0" smtClean="0">
                  <a:latin typeface="+mn-ea"/>
                </a:rPr>
                <a:t> for each specialized field</a:t>
              </a:r>
              <a:endParaRPr lang="ko-KR" altLang="en-US" sz="1100" dirty="0">
                <a:latin typeface="+mn-ea"/>
              </a:endParaRPr>
            </a:p>
          </p:txBody>
        </p:sp>
        <p:cxnSp>
          <p:nvCxnSpPr>
            <p:cNvPr id="20" name="Straight Connector 19"/>
            <p:cNvCxnSpPr>
              <a:stCxn id="7" idx="3"/>
              <a:endCxn id="11" idx="1"/>
            </p:cNvCxnSpPr>
            <p:nvPr/>
          </p:nvCxnSpPr>
          <p:spPr bwMode="auto">
            <a:xfrm>
              <a:off x="3301065" y="3939273"/>
              <a:ext cx="1633688" cy="743"/>
            </a:xfrm>
            <a:prstGeom prst="lin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Rectangle 21"/>
            <p:cNvSpPr/>
            <p:nvPr/>
          </p:nvSpPr>
          <p:spPr bwMode="auto">
            <a:xfrm>
              <a:off x="4934753" y="5121121"/>
              <a:ext cx="2160000" cy="54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Verdana" panose="020B0604030504040204" pitchFamily="34" charset="0"/>
                </a:rPr>
                <a:t>Professional Center #2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 smtClean="0">
                  <a:latin typeface="+mn-ea"/>
                  <a:cs typeface="Verdana" panose="020B0604030504040204" pitchFamily="34" charset="0"/>
                </a:rPr>
                <a:t>(</a:t>
              </a:r>
              <a:r>
                <a:rPr lang="en-US" altLang="ko-KR" sz="1200" dirty="0" err="1" smtClean="0">
                  <a:latin typeface="+mn-ea"/>
                  <a:cs typeface="Verdana" panose="020B0604030504040204" pitchFamily="34" charset="0"/>
                </a:rPr>
                <a:t>EDISON_Nanophysics</a:t>
              </a:r>
              <a:r>
                <a:rPr lang="en-US" altLang="ko-KR" sz="1200" dirty="0" smtClean="0">
                  <a:latin typeface="+mn-ea"/>
                  <a:cs typeface="Verdana" panose="020B0604030504040204" pitchFamily="34" charset="0"/>
                </a:rPr>
                <a:t>)</a:t>
              </a:r>
              <a:endPara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Verdana" panose="020B060403050404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4934753" y="5708093"/>
              <a:ext cx="2160000" cy="540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cs typeface="Verdana" panose="020B0604030504040204" pitchFamily="34" charset="0"/>
                </a:rPr>
                <a:t>Professional Center #3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200" dirty="0" smtClean="0">
                  <a:latin typeface="+mn-ea"/>
                  <a:cs typeface="Verdana" panose="020B0604030504040204" pitchFamily="34" charset="0"/>
                </a:rPr>
                <a:t>(</a:t>
              </a:r>
              <a:r>
                <a:rPr lang="en-US" altLang="ko-KR" sz="1200" dirty="0" err="1" smtClean="0">
                  <a:latin typeface="+mn-ea"/>
                  <a:cs typeface="Verdana" panose="020B0604030504040204" pitchFamily="34" charset="0"/>
                </a:rPr>
                <a:t>EDISON_Chem</a:t>
              </a:r>
              <a:r>
                <a:rPr lang="en-US" altLang="ko-KR" sz="1200" dirty="0" smtClean="0">
                  <a:latin typeface="+mn-ea"/>
                  <a:cs typeface="Verdana" panose="020B0604030504040204" pitchFamily="34" charset="0"/>
                </a:rPr>
                <a:t>)</a:t>
              </a:r>
              <a:endPara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Verdana" panose="020B0604030504040204" pitchFamily="34" charset="0"/>
              </a:endParaRPr>
            </a:p>
          </p:txBody>
        </p:sp>
        <p:cxnSp>
          <p:nvCxnSpPr>
            <p:cNvPr id="24" name="Elbow Connector 23"/>
            <p:cNvCxnSpPr>
              <a:stCxn id="7" idx="3"/>
              <a:endCxn id="22" idx="1"/>
            </p:cNvCxnSpPr>
            <p:nvPr/>
          </p:nvCxnSpPr>
          <p:spPr bwMode="auto">
            <a:xfrm>
              <a:off x="3301065" y="3939273"/>
              <a:ext cx="1633688" cy="1451848"/>
            </a:xfrm>
            <a:prstGeom prst="bentConnector3">
              <a:avLst>
                <a:gd name="adj1" fmla="val 83816"/>
              </a:avLst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Elbow Connector 24"/>
            <p:cNvCxnSpPr>
              <a:stCxn id="7" idx="3"/>
              <a:endCxn id="23" idx="1"/>
            </p:cNvCxnSpPr>
            <p:nvPr/>
          </p:nvCxnSpPr>
          <p:spPr bwMode="auto">
            <a:xfrm>
              <a:off x="3301065" y="3939273"/>
              <a:ext cx="1633688" cy="2038820"/>
            </a:xfrm>
            <a:prstGeom prst="bentConnector3">
              <a:avLst>
                <a:gd name="adj1" fmla="val 83816"/>
              </a:avLst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7452320" y="4489495"/>
            <a:ext cx="1688114" cy="21950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EDISON_CFD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EDISON_CFD,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rgbClr val="0000FF"/>
                </a:solidFill>
              </a:rPr>
              <a:t>ED</a:t>
            </a:r>
            <a:r>
              <a:rPr lang="en-US" altLang="ko-KR" sz="1600" dirty="0" err="1"/>
              <a:t>ucation</a:t>
            </a:r>
            <a:r>
              <a:rPr lang="en-US" altLang="ko-KR" sz="1600" dirty="0"/>
              <a:t>-research </a:t>
            </a:r>
            <a:r>
              <a:rPr lang="en-US" altLang="ko-KR" sz="1600" dirty="0">
                <a:solidFill>
                  <a:srgbClr val="0000FF"/>
                </a:solidFill>
              </a:rPr>
              <a:t>I</a:t>
            </a:r>
            <a:r>
              <a:rPr lang="en-US" altLang="ko-KR" sz="1600" dirty="0"/>
              <a:t>ntegration through </a:t>
            </a:r>
            <a:r>
              <a:rPr lang="en-US" altLang="ko-KR" sz="1600" dirty="0">
                <a:solidFill>
                  <a:srgbClr val="0000FF"/>
                </a:solidFill>
              </a:rPr>
              <a:t>S</a:t>
            </a:r>
            <a:r>
              <a:rPr lang="en-US" altLang="ko-KR" sz="1600" dirty="0"/>
              <a:t>imulation </a:t>
            </a:r>
            <a:r>
              <a:rPr lang="en-US" altLang="ko-KR" sz="1600" dirty="0">
                <a:solidFill>
                  <a:srgbClr val="0000FF"/>
                </a:solidFill>
              </a:rPr>
              <a:t>O</a:t>
            </a:r>
            <a:r>
              <a:rPr lang="en-US" altLang="ko-KR" sz="1600" dirty="0"/>
              <a:t>n the </a:t>
            </a:r>
            <a:r>
              <a:rPr lang="en-US" altLang="ko-KR" sz="1600" dirty="0" smtClean="0">
                <a:solidFill>
                  <a:srgbClr val="0000FF"/>
                </a:solidFill>
              </a:rPr>
              <a:t>N</a:t>
            </a:r>
            <a:r>
              <a:rPr lang="en-US" altLang="ko-KR" sz="1600" dirty="0" smtClean="0"/>
              <a:t>et for </a:t>
            </a:r>
            <a:r>
              <a:rPr lang="en-US" altLang="ko-KR" sz="1600" dirty="0">
                <a:solidFill>
                  <a:srgbClr val="0000FF"/>
                </a:solidFill>
              </a:rPr>
              <a:t>CFD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 smtClean="0"/>
              <a:t>Education/research-integrated environment for thermo-fluids engineering</a:t>
            </a:r>
          </a:p>
          <a:p>
            <a:pPr lvl="2"/>
            <a:r>
              <a:rPr lang="en-US" altLang="ko-KR" dirty="0" smtClean="0"/>
              <a:t>Online environment based on e-Science technology</a:t>
            </a:r>
          </a:p>
          <a:p>
            <a:pPr lvl="3"/>
            <a:r>
              <a:rPr lang="en-US" altLang="ko-KR" dirty="0"/>
              <a:t>Possible to access the environment </a:t>
            </a:r>
            <a:r>
              <a:rPr lang="en-US" altLang="ko-KR" b="1" dirty="0" smtClean="0"/>
              <a:t>via the internet </a:t>
            </a:r>
            <a:r>
              <a:rPr lang="en-US" altLang="ko-KR" b="1" dirty="0"/>
              <a:t>without the constraints of time and location</a:t>
            </a:r>
          </a:p>
          <a:p>
            <a:pPr lvl="1"/>
            <a:r>
              <a:rPr lang="en-US" altLang="ko-KR" dirty="0" smtClean="0"/>
              <a:t>Provides simulation programs and contents</a:t>
            </a:r>
            <a:endParaRPr lang="ko-KR" altLang="en-US" dirty="0"/>
          </a:p>
          <a:p>
            <a:pPr lvl="2"/>
            <a:r>
              <a:rPr lang="en-US" altLang="ko-KR" dirty="0" smtClean="0"/>
              <a:t>Various simulation programs on thermo-fluids engineering</a:t>
            </a:r>
          </a:p>
          <a:p>
            <a:pPr lvl="2"/>
            <a:r>
              <a:rPr lang="en-US" altLang="ko-KR" dirty="0" smtClean="0"/>
              <a:t>Educational contents with simulations</a:t>
            </a:r>
          </a:p>
          <a:p>
            <a:pPr lvl="1"/>
            <a:r>
              <a:rPr lang="en-US" altLang="ko-KR" dirty="0" smtClean="0"/>
              <a:t>Supports user community</a:t>
            </a:r>
          </a:p>
          <a:p>
            <a:pPr lvl="2"/>
            <a:r>
              <a:rPr lang="en-US" altLang="ko-KR" dirty="0" smtClean="0"/>
              <a:t>For students, professors, and researchers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50288" y="3535622"/>
            <a:ext cx="4023443" cy="3100747"/>
            <a:chOff x="4950288" y="3294322"/>
            <a:chExt cx="4023443" cy="3100747"/>
          </a:xfrm>
        </p:grpSpPr>
        <p:grpSp>
          <p:nvGrpSpPr>
            <p:cNvPr id="14" name="Group 13"/>
            <p:cNvGrpSpPr/>
            <p:nvPr/>
          </p:nvGrpSpPr>
          <p:grpSpPr>
            <a:xfrm>
              <a:off x="4950288" y="3294322"/>
              <a:ext cx="4023443" cy="3100747"/>
              <a:chOff x="958132" y="2359681"/>
              <a:chExt cx="4868366" cy="3751904"/>
            </a:xfrm>
          </p:grpSpPr>
          <p:sp>
            <p:nvSpPr>
              <p:cNvPr id="15" name="Pie 14"/>
              <p:cNvSpPr/>
              <p:nvPr/>
            </p:nvSpPr>
            <p:spPr bwMode="auto">
              <a:xfrm>
                <a:off x="1990513" y="2359681"/>
                <a:ext cx="2930726" cy="2930726"/>
              </a:xfrm>
              <a:prstGeom prst="pie">
                <a:avLst>
                  <a:gd name="adj1" fmla="val 16178316"/>
                  <a:gd name="adj2" fmla="val 2156601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5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endParaRPr>
              </a:p>
            </p:txBody>
          </p:sp>
          <p:sp>
            <p:nvSpPr>
              <p:cNvPr id="16" name="Pie 15"/>
              <p:cNvSpPr/>
              <p:nvPr/>
            </p:nvSpPr>
            <p:spPr bwMode="auto">
              <a:xfrm rot="5400000">
                <a:off x="1990513" y="2431689"/>
                <a:ext cx="2930726" cy="2930726"/>
              </a:xfrm>
              <a:prstGeom prst="pie">
                <a:avLst>
                  <a:gd name="adj1" fmla="val 16178316"/>
                  <a:gd name="adj2" fmla="val 2156601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endParaRPr>
              </a:p>
            </p:txBody>
          </p:sp>
          <p:sp>
            <p:nvSpPr>
              <p:cNvPr id="17" name="Pie 16"/>
              <p:cNvSpPr/>
              <p:nvPr/>
            </p:nvSpPr>
            <p:spPr bwMode="auto">
              <a:xfrm rot="10800000">
                <a:off x="1918505" y="2431690"/>
                <a:ext cx="2930726" cy="2930726"/>
              </a:xfrm>
              <a:prstGeom prst="pie">
                <a:avLst>
                  <a:gd name="adj1" fmla="val 16178316"/>
                  <a:gd name="adj2" fmla="val 21566017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2832532" y="3268802"/>
                <a:ext cx="1188132" cy="1188132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ko-KR" alt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498071" y="2922872"/>
                <a:ext cx="1253392" cy="521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Simulation</a:t>
                </a:r>
              </a:p>
              <a:p>
                <a:pPr algn="ctr"/>
                <a:r>
                  <a:rPr lang="en-US" altLang="ko-KR" sz="105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Program</a:t>
                </a:r>
                <a:endParaRPr lang="ko-KR" altLang="en-US" sz="1050" b="1" dirty="0">
                  <a:solidFill>
                    <a:schemeClr val="bg1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614337" y="4413961"/>
                <a:ext cx="1076885" cy="31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Contents</a:t>
                </a:r>
                <a:endParaRPr lang="ko-KR" altLang="en-US" sz="1050" b="1" dirty="0">
                  <a:solidFill>
                    <a:schemeClr val="bg1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84405" y="4284115"/>
                <a:ext cx="1315460" cy="521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User</a:t>
                </a:r>
              </a:p>
              <a:p>
                <a:pPr algn="ctr"/>
                <a:r>
                  <a:rPr lang="en-US" altLang="ko-KR" sz="1050" b="1" dirty="0" smtClean="0">
                    <a:solidFill>
                      <a:schemeClr val="bg1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Community</a:t>
                </a:r>
                <a:endParaRPr lang="ko-KR" altLang="en-US" sz="1050" b="1" dirty="0">
                  <a:solidFill>
                    <a:schemeClr val="bg1"/>
                  </a:solidFill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1135" y="3596813"/>
                <a:ext cx="870923" cy="3999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3174260" y="3948061"/>
                <a:ext cx="572579" cy="316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CFD</a:t>
                </a:r>
                <a:endParaRPr lang="ko-KR" altLang="en-US" sz="1100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8132" y="4123429"/>
                <a:ext cx="960372" cy="983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4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1444" y="5069151"/>
                <a:ext cx="983987" cy="10233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5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2251" y="5080366"/>
                <a:ext cx="1023347" cy="10312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7" descr="http://ojsfile.ohmynews.com/STD_IMG_FILE/2013/0622/IE001591704_STD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72" r="37658"/>
              <a:stretch/>
            </p:blipFill>
            <p:spPr bwMode="auto">
              <a:xfrm>
                <a:off x="5004048" y="4205483"/>
                <a:ext cx="822450" cy="819877"/>
              </a:xfrm>
              <a:prstGeom prst="ellipse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13016" y="5503780"/>
                <a:ext cx="1447355" cy="521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e-Science</a:t>
                </a:r>
              </a:p>
              <a:p>
                <a:pPr algn="ctr"/>
                <a:r>
                  <a:rPr lang="en-US" altLang="ko-KR" sz="1050" b="1" dirty="0" smtClean="0"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Environment</a:t>
                </a:r>
                <a:endParaRPr lang="ko-KR" altLang="en-US" sz="1050" b="1" dirty="0">
                  <a:latin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020618" y="3522445"/>
              <a:ext cx="661014" cy="832899"/>
              <a:chOff x="199579" y="2805659"/>
              <a:chExt cx="1416942" cy="1785391"/>
            </a:xfrm>
          </p:grpSpPr>
          <p:pic>
            <p:nvPicPr>
              <p:cNvPr id="30" name="Content Placeholder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99579" y="2805659"/>
                <a:ext cx="1416942" cy="1416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408933" y="4046759"/>
                <a:ext cx="1010925" cy="544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050" b="1" dirty="0" smtClean="0"/>
                  <a:t>User</a:t>
                </a:r>
                <a:endParaRPr lang="ko-KR" altLang="en-US" sz="105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61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EDISON_CFD: Platform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96975"/>
            <a:ext cx="5145087" cy="48958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Framework</a:t>
            </a:r>
            <a:endParaRPr lang="ko-KR" altLang="en-US" dirty="0"/>
          </a:p>
          <a:p>
            <a:pPr lvl="1"/>
            <a:r>
              <a:rPr lang="en-US" altLang="ko-KR" dirty="0" smtClean="0"/>
              <a:t>For portal service and application</a:t>
            </a:r>
          </a:p>
          <a:p>
            <a:pPr lvl="1"/>
            <a:r>
              <a:rPr lang="en-US" altLang="ko-KR" dirty="0" smtClean="0"/>
              <a:t>Manages the metadata of the simulation program</a:t>
            </a:r>
          </a:p>
          <a:p>
            <a:pPr lvl="1"/>
            <a:r>
              <a:rPr lang="en-US" altLang="ko-KR" dirty="0" smtClean="0"/>
              <a:t>Provides an interface between the simulation components</a:t>
            </a:r>
          </a:p>
          <a:p>
            <a:pPr lvl="2"/>
            <a:r>
              <a:rPr lang="en-US" altLang="ko-KR" dirty="0" smtClean="0"/>
              <a:t>E.g. Pre/postprocessor, simulation program, job scheduler, web GUI, etc.</a:t>
            </a:r>
          </a:p>
          <a:p>
            <a:r>
              <a:rPr lang="en-US" altLang="ko-KR" dirty="0" smtClean="0"/>
              <a:t>Middleware</a:t>
            </a:r>
          </a:p>
          <a:p>
            <a:pPr lvl="1"/>
            <a:r>
              <a:rPr lang="en-US" altLang="ko-KR" dirty="0" smtClean="0"/>
              <a:t>Manages hundreds of simulation jobs simultaneously with a distributed processing technology</a:t>
            </a:r>
          </a:p>
          <a:p>
            <a:r>
              <a:rPr lang="en-US" altLang="ko-KR" dirty="0" smtClean="0"/>
              <a:t>Infrastructure</a:t>
            </a:r>
          </a:p>
          <a:p>
            <a:pPr lvl="1"/>
            <a:r>
              <a:rPr lang="en-US" altLang="ko-KR" dirty="0" smtClean="0"/>
              <a:t>Provided and maintained by KISTI (Korea Institute of Science and Technology Information) Supercomputing Center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6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03216" y="1449530"/>
            <a:ext cx="2959925" cy="4599727"/>
            <a:chOff x="-535378" y="3510806"/>
            <a:chExt cx="3939660" cy="2360386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-535378" y="5414642"/>
              <a:ext cx="3939660" cy="456550"/>
            </a:xfrm>
            <a:prstGeom prst="roundRect">
              <a:avLst>
                <a:gd name="adj" fmla="val 11254"/>
              </a:avLst>
            </a:prstGeom>
            <a:ln w="44450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rPr>
                <a:t>Infrastructure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 smtClean="0">
                  <a:latin typeface="Verdana" pitchFamily="34" charset="0"/>
                  <a:ea typeface="굴림" charset="-127"/>
                </a:rPr>
                <a:t>Computing Resources, Storage, Network</a:t>
              </a:r>
              <a:endPara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535378" y="4694615"/>
              <a:ext cx="3939660" cy="668435"/>
            </a:xfrm>
            <a:prstGeom prst="roundRect">
              <a:avLst>
                <a:gd name="adj" fmla="val 8040"/>
              </a:avLst>
            </a:prstGeom>
            <a:ln w="4445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rPr>
                <a:t>EDISON Middleware</a:t>
              </a:r>
            </a:p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 smtClean="0">
                  <a:latin typeface="Verdana" pitchFamily="34" charset="0"/>
                  <a:ea typeface="굴림" charset="-127"/>
                </a:rPr>
                <a:t>Simulation/Job Manager, Solvers/Tools Manager, Physical/Virtualized Resource Manager</a:t>
              </a:r>
              <a:endParaRPr kumimoji="1" lang="ko-KR" altLang="en-US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-535378" y="4300012"/>
              <a:ext cx="3939660" cy="343013"/>
            </a:xfrm>
            <a:prstGeom prst="roundRect">
              <a:avLst/>
            </a:prstGeom>
            <a:ln w="44450"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rPr>
                <a:t>Application Framework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-535378" y="3905409"/>
              <a:ext cx="3939660" cy="343013"/>
            </a:xfrm>
            <a:prstGeom prst="roundRect">
              <a:avLst/>
            </a:prstGeom>
            <a:ln w="44450"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rPr>
                <a:t>Portal Service Framework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-535378" y="3510806"/>
              <a:ext cx="3939660" cy="343013"/>
            </a:xfrm>
            <a:prstGeom prst="roundRect">
              <a:avLst/>
            </a:prstGeom>
            <a:ln w="44450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itchFamily="34" charset="0"/>
                  <a:ea typeface="굴림" charset="-127"/>
                </a:rPr>
                <a:t>Browsers</a:t>
              </a:r>
              <a:endParaRPr kumimoji="1" lang="ko-KR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3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 smtClean="0"/>
              <a:t>EDISON_CFD: Simulation Programs and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Simulation Programs</a:t>
            </a:r>
          </a:p>
          <a:p>
            <a:pPr lvl="1"/>
            <a:r>
              <a:rPr lang="en-US" altLang="ko-KR" dirty="0" smtClean="0"/>
              <a:t>General-purpose programs</a:t>
            </a:r>
          </a:p>
          <a:p>
            <a:pPr lvl="2"/>
            <a:r>
              <a:rPr lang="en-US" altLang="ko-KR" dirty="0" smtClean="0"/>
              <a:t>Have a capability to </a:t>
            </a:r>
            <a:r>
              <a:rPr lang="en-US" altLang="ko-KR" b="1" dirty="0" smtClean="0"/>
              <a:t>solve a wide range of flow problems</a:t>
            </a:r>
          </a:p>
          <a:p>
            <a:pPr lvl="1"/>
            <a:r>
              <a:rPr lang="en-US" altLang="ko-KR" dirty="0" smtClean="0"/>
              <a:t>Specialized programs</a:t>
            </a:r>
          </a:p>
          <a:p>
            <a:pPr lvl="2"/>
            <a:r>
              <a:rPr lang="en-US" altLang="ko-KR" dirty="0" smtClean="0"/>
              <a:t>Focus on </a:t>
            </a:r>
            <a:r>
              <a:rPr lang="en-US" altLang="ko-KR" b="1" dirty="0" smtClean="0"/>
              <a:t>solving specific problems efficiently and accurately</a:t>
            </a:r>
          </a:p>
          <a:p>
            <a:r>
              <a:rPr lang="en-US" altLang="ko-KR" dirty="0" smtClean="0"/>
              <a:t>Education Contents</a:t>
            </a:r>
            <a:endParaRPr lang="en-US" altLang="ko-KR" dirty="0"/>
          </a:p>
          <a:p>
            <a:pPr lvl="2"/>
            <a:r>
              <a:rPr lang="en-US" altLang="ko-KR" dirty="0" smtClean="0"/>
              <a:t>Deal with </a:t>
            </a:r>
            <a:r>
              <a:rPr lang="en-US" altLang="ko-KR" b="1" dirty="0" smtClean="0"/>
              <a:t>a specific subject related to textbook</a:t>
            </a:r>
          </a:p>
          <a:p>
            <a:pPr lvl="2"/>
            <a:r>
              <a:rPr lang="en-US" altLang="ko-KR" dirty="0" smtClean="0"/>
              <a:t>Have </a:t>
            </a:r>
            <a:r>
              <a:rPr lang="en-US" altLang="ko-KR" b="1" dirty="0" smtClean="0"/>
              <a:t>a connection to the simulation programs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Students </a:t>
            </a:r>
            <a:r>
              <a:rPr lang="en-US" altLang="ko-KR" b="1" dirty="0" smtClean="0">
                <a:sym typeface="Wingdings" panose="05000000000000000000" pitchFamily="2" charset="2"/>
              </a:rPr>
              <a:t>accomplish a deeper understanding about the subject by carrying out simulations</a:t>
            </a:r>
            <a:endParaRPr lang="en-US" altLang="ko-KR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7452320" y="4489495"/>
            <a:ext cx="1688114" cy="21950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  <a:ea typeface="굴림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4458" y="3768966"/>
            <a:ext cx="4685495" cy="280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4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EDISON_CFD: Simulation Programs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944719" y="1434790"/>
            <a:ext cx="7337910" cy="4402139"/>
            <a:chOff x="868519" y="2022772"/>
            <a:chExt cx="7337910" cy="4402139"/>
          </a:xfrm>
        </p:grpSpPr>
        <p:sp>
          <p:nvSpPr>
            <p:cNvPr id="7" name="Freeform 3"/>
            <p:cNvSpPr>
              <a:spLocks noEditPoints="1"/>
            </p:cNvSpPr>
            <p:nvPr/>
          </p:nvSpPr>
          <p:spPr bwMode="gray">
            <a:xfrm rot="20421944">
              <a:off x="1619835" y="3135385"/>
              <a:ext cx="6056519" cy="2247900"/>
            </a:xfrm>
            <a:custGeom>
              <a:avLst/>
              <a:gdLst/>
              <a:ahLst/>
              <a:cxnLst>
                <a:cxn ang="0">
                  <a:pos x="1692" y="12"/>
                </a:cxn>
                <a:cxn ang="0">
                  <a:pos x="1234" y="74"/>
                </a:cxn>
                <a:cxn ang="0">
                  <a:pos x="828" y="182"/>
                </a:cxn>
                <a:cxn ang="0">
                  <a:pos x="486" y="330"/>
                </a:cxn>
                <a:cxn ang="0">
                  <a:pos x="226" y="510"/>
                </a:cxn>
                <a:cxn ang="0">
                  <a:pos x="58" y="718"/>
                </a:cxn>
                <a:cxn ang="0">
                  <a:pos x="0" y="944"/>
                </a:cxn>
                <a:cxn ang="0">
                  <a:pos x="58" y="1170"/>
                </a:cxn>
                <a:cxn ang="0">
                  <a:pos x="226" y="1378"/>
                </a:cxn>
                <a:cxn ang="0">
                  <a:pos x="486" y="1558"/>
                </a:cxn>
                <a:cxn ang="0">
                  <a:pos x="828" y="1706"/>
                </a:cxn>
                <a:cxn ang="0">
                  <a:pos x="1234" y="1814"/>
                </a:cxn>
                <a:cxn ang="0">
                  <a:pos x="1692" y="1876"/>
                </a:cxn>
                <a:cxn ang="0">
                  <a:pos x="2186" y="1884"/>
                </a:cxn>
                <a:cxn ang="0">
                  <a:pos x="2658" y="1840"/>
                </a:cxn>
                <a:cxn ang="0">
                  <a:pos x="3084" y="1746"/>
                </a:cxn>
                <a:cxn ang="0">
                  <a:pos x="3448" y="1612"/>
                </a:cxn>
                <a:cxn ang="0">
                  <a:pos x="3738" y="1442"/>
                </a:cxn>
                <a:cxn ang="0">
                  <a:pos x="3938" y="1242"/>
                </a:cxn>
                <a:cxn ang="0">
                  <a:pos x="4034" y="1022"/>
                </a:cxn>
                <a:cxn ang="0">
                  <a:pos x="4014" y="790"/>
                </a:cxn>
                <a:cxn ang="0">
                  <a:pos x="3882" y="576"/>
                </a:cxn>
                <a:cxn ang="0">
                  <a:pos x="3650" y="386"/>
                </a:cxn>
                <a:cxn ang="0">
                  <a:pos x="3334" y="228"/>
                </a:cxn>
                <a:cxn ang="0">
                  <a:pos x="2948" y="106"/>
                </a:cxn>
                <a:cxn ang="0">
                  <a:pos x="2506" y="28"/>
                </a:cxn>
                <a:cxn ang="0">
                  <a:pos x="2020" y="0"/>
                </a:cxn>
                <a:cxn ang="0">
                  <a:pos x="1606" y="1736"/>
                </a:cxn>
                <a:cxn ang="0">
                  <a:pos x="1164" y="1678"/>
                </a:cxn>
                <a:cxn ang="0">
                  <a:pos x="776" y="1576"/>
                </a:cxn>
                <a:cxn ang="0">
                  <a:pos x="458" y="1436"/>
                </a:cxn>
                <a:cxn ang="0">
                  <a:pos x="224" y="1266"/>
                </a:cxn>
                <a:cxn ang="0">
                  <a:pos x="88" y="1074"/>
                </a:cxn>
                <a:cxn ang="0">
                  <a:pos x="68" y="864"/>
                </a:cxn>
                <a:cxn ang="0">
                  <a:pos x="166" y="664"/>
                </a:cxn>
                <a:cxn ang="0">
                  <a:pos x="370" y="486"/>
                </a:cxn>
                <a:cxn ang="0">
                  <a:pos x="662" y="336"/>
                </a:cxn>
                <a:cxn ang="0">
                  <a:pos x="1028" y="222"/>
                </a:cxn>
                <a:cxn ang="0">
                  <a:pos x="1454" y="148"/>
                </a:cxn>
                <a:cxn ang="0">
                  <a:pos x="1922" y="120"/>
                </a:cxn>
                <a:cxn ang="0">
                  <a:pos x="2392" y="148"/>
                </a:cxn>
                <a:cxn ang="0">
                  <a:pos x="2818" y="222"/>
                </a:cxn>
                <a:cxn ang="0">
                  <a:pos x="3184" y="336"/>
                </a:cxn>
                <a:cxn ang="0">
                  <a:pos x="3476" y="486"/>
                </a:cxn>
                <a:cxn ang="0">
                  <a:pos x="3680" y="664"/>
                </a:cxn>
                <a:cxn ang="0">
                  <a:pos x="3778" y="864"/>
                </a:cxn>
                <a:cxn ang="0">
                  <a:pos x="3758" y="1074"/>
                </a:cxn>
                <a:cxn ang="0">
                  <a:pos x="3622" y="1266"/>
                </a:cxn>
                <a:cxn ang="0">
                  <a:pos x="3388" y="1436"/>
                </a:cxn>
                <a:cxn ang="0">
                  <a:pos x="3070" y="1576"/>
                </a:cxn>
                <a:cxn ang="0">
                  <a:pos x="2682" y="1678"/>
                </a:cxn>
                <a:cxn ang="0">
                  <a:pos x="2240" y="1736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lumMod val="75000"/>
                    <a:lumOff val="25000"/>
                  </a:srgbClr>
                </a:gs>
                <a:gs pos="100000">
                  <a:srgbClr val="DDDDDD"/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타원 15"/>
            <p:cNvSpPr/>
            <p:nvPr/>
          </p:nvSpPr>
          <p:spPr bwMode="auto">
            <a:xfrm>
              <a:off x="2640952" y="4926628"/>
              <a:ext cx="1517492" cy="1498283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8064A2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타원 22"/>
            <p:cNvSpPr/>
            <p:nvPr/>
          </p:nvSpPr>
          <p:spPr bwMode="auto">
            <a:xfrm>
              <a:off x="5826961" y="4014018"/>
              <a:ext cx="1407233" cy="1373426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9BBB59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6" name="Picture 202" descr="C:\Users\kblee.ASDL\Dropbox\Edison\00_총괄과제발표자료작성\그림_근배\최정일_1.bmp"/>
            <p:cNvPicPr>
              <a:picLocks noChangeAspect="1" noChangeArrowheads="1"/>
            </p:cNvPicPr>
            <p:nvPr/>
          </p:nvPicPr>
          <p:blipFill>
            <a:blip r:embed="rId2"/>
            <a:srcRect b="12349"/>
            <a:stretch>
              <a:fillRect/>
            </a:stretch>
          </p:blipFill>
          <p:spPr bwMode="auto">
            <a:xfrm>
              <a:off x="5960371" y="4292070"/>
              <a:ext cx="1120763" cy="546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03" descr="C:\Users\kblee.ASDL\Dropbox\Edison\00_총괄과제발표자료작성\그림_근배\최정일_3.bmp"/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6138720" y="4846897"/>
              <a:ext cx="806386" cy="3859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타원 47"/>
            <p:cNvSpPr/>
            <p:nvPr/>
          </p:nvSpPr>
          <p:spPr bwMode="auto">
            <a:xfrm>
              <a:off x="3664885" y="2266301"/>
              <a:ext cx="1481186" cy="151076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대각선 방향의 모서리가 둥근 사각형 48"/>
            <p:cNvSpPr/>
            <p:nvPr/>
          </p:nvSpPr>
          <p:spPr bwMode="auto">
            <a:xfrm>
              <a:off x="3690020" y="2120474"/>
              <a:ext cx="1436815" cy="454878"/>
            </a:xfrm>
            <a:prstGeom prst="round2DiagRect">
              <a:avLst/>
            </a:prstGeom>
            <a:solidFill>
              <a:srgbClr val="6EA92D"/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lIns="36000" r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Incompressible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Laminar Flow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타원 4"/>
            <p:cNvSpPr/>
            <p:nvPr/>
          </p:nvSpPr>
          <p:spPr bwMode="auto">
            <a:xfrm>
              <a:off x="4255695" y="4567220"/>
              <a:ext cx="1514994" cy="151076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4" name="대각선 방향의 모서리가 둥근 사각형 57"/>
            <p:cNvSpPr/>
            <p:nvPr/>
          </p:nvSpPr>
          <p:spPr bwMode="auto">
            <a:xfrm>
              <a:off x="4182871" y="4411867"/>
              <a:ext cx="1633952" cy="454885"/>
            </a:xfrm>
            <a:prstGeom prst="round2Diag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solidFill>
                <a:srgbClr val="C0504D">
                  <a:lumMod val="75000"/>
                </a:srgbClr>
              </a:solidFill>
              <a:prstDash val="solid"/>
            </a:ln>
            <a:effectLst/>
          </p:spPr>
          <p:txBody>
            <a:bodyPr lIns="36000" r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Compressible Lam./</a:t>
              </a:r>
              <a:r>
                <a:rPr kumimoji="0" lang="en-US" altLang="ko-KR" sz="1200" b="1" kern="0" dirty="0" err="1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T</a:t>
              </a:r>
              <a:r>
                <a:rPr lang="en-US" altLang="ko-KR" sz="1200" b="1" kern="0" dirty="0" err="1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urb</a:t>
              </a:r>
              <a:r>
                <a:rPr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. Flow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타원 65"/>
            <p:cNvSpPr/>
            <p:nvPr/>
          </p:nvSpPr>
          <p:spPr bwMode="auto">
            <a:xfrm>
              <a:off x="868519" y="4177376"/>
              <a:ext cx="1663478" cy="1665399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타원 76"/>
            <p:cNvSpPr/>
            <p:nvPr/>
          </p:nvSpPr>
          <p:spPr bwMode="auto">
            <a:xfrm>
              <a:off x="2154553" y="2851428"/>
              <a:ext cx="1498283" cy="150020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00206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대각선 방향의 모서리가 둥근 사각형 77"/>
            <p:cNvSpPr/>
            <p:nvPr/>
          </p:nvSpPr>
          <p:spPr bwMode="auto">
            <a:xfrm>
              <a:off x="2146823" y="2652420"/>
              <a:ext cx="1475813" cy="453388"/>
            </a:xfrm>
            <a:prstGeom prst="round2DiagRect">
              <a:avLst/>
            </a:prstGeom>
            <a:solidFill>
              <a:srgbClr val="1F497D">
                <a:lumMod val="75000"/>
              </a:srgbClr>
            </a:solidFill>
            <a:ln w="25400" cap="flat" cmpd="sng" algn="ctr">
              <a:solidFill>
                <a:srgbClr val="1F497D">
                  <a:lumMod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Flow Optimization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대각선 방향의 모서리가 둥근 사각형 66"/>
            <p:cNvSpPr/>
            <p:nvPr/>
          </p:nvSpPr>
          <p:spPr bwMode="auto">
            <a:xfrm>
              <a:off x="1010221" y="4048139"/>
              <a:ext cx="1341648" cy="378069"/>
            </a:xfrm>
            <a:prstGeom prst="round2Diag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Potential Flow</a:t>
              </a:r>
              <a:endParaRPr kumimoji="0" lang="ko-KR" altLang="en-US" sz="1200" b="1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2" name="타원 30"/>
            <p:cNvSpPr/>
            <p:nvPr/>
          </p:nvSpPr>
          <p:spPr bwMode="auto">
            <a:xfrm>
              <a:off x="6763065" y="2491724"/>
              <a:ext cx="1443364" cy="135504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BACC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대각선 방향의 모서리가 둥근 사각형 23"/>
            <p:cNvSpPr/>
            <p:nvPr/>
          </p:nvSpPr>
          <p:spPr bwMode="auto">
            <a:xfrm>
              <a:off x="5766590" y="3801165"/>
              <a:ext cx="1485415" cy="458174"/>
            </a:xfrm>
            <a:prstGeom prst="round2DiagRect">
              <a:avLst/>
            </a:prstGeom>
            <a:solidFill>
              <a:srgbClr val="9BBB59"/>
            </a:solidFill>
            <a:ln w="25400" cap="flat" cmpd="sng" algn="ctr">
              <a:solidFill>
                <a:srgbClr val="9BBB59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Heat/Turbulent/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Stokes Flow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대각선 방향의 모서리가 둥근 사각형 31"/>
            <p:cNvSpPr/>
            <p:nvPr/>
          </p:nvSpPr>
          <p:spPr bwMode="auto">
            <a:xfrm>
              <a:off x="6835073" y="2330768"/>
              <a:ext cx="1306197" cy="372676"/>
            </a:xfrm>
            <a:prstGeom prst="round2DiagRect">
              <a:avLst/>
            </a:prstGeom>
            <a:solidFill>
              <a:srgbClr val="4BACC6"/>
            </a:solidFill>
            <a:ln w="25400" cap="flat" cmpd="sng" algn="ctr">
              <a:solidFill>
                <a:srgbClr val="4BACC6">
                  <a:shade val="50000"/>
                </a:srgbClr>
              </a:solidFill>
              <a:prstDash val="solid"/>
            </a:ln>
            <a:effectLst/>
          </p:spPr>
          <p:txBody>
            <a:bodyPr lIns="36000" rIns="3600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Duct Flow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8" name="타원 39"/>
            <p:cNvSpPr/>
            <p:nvPr/>
          </p:nvSpPr>
          <p:spPr bwMode="auto">
            <a:xfrm>
              <a:off x="5287569" y="2147085"/>
              <a:ext cx="1361571" cy="1287142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대각선 방향의 모서리가 둥근 사각형 40"/>
            <p:cNvSpPr/>
            <p:nvPr/>
          </p:nvSpPr>
          <p:spPr bwMode="auto">
            <a:xfrm>
              <a:off x="5265566" y="2022772"/>
              <a:ext cx="1449459" cy="372676"/>
            </a:xfrm>
            <a:prstGeom prst="round2DiagRect">
              <a:avLst/>
            </a:prstGeom>
            <a:solidFill>
              <a:srgbClr val="F79646"/>
            </a:solidFill>
            <a:ln w="25400" cap="flat" cmpd="sng" algn="ctr">
              <a:solidFill>
                <a:srgbClr val="F79646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Multiphase</a:t>
              </a:r>
              <a:r>
                <a:rPr lang="en-US" altLang="ko-KR" sz="1200" b="1" kern="0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Flow</a:t>
              </a:r>
              <a:endParaRPr kumimoji="0" lang="en-US" altLang="ko-KR" sz="1200" b="1" kern="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4" name="대각선 방향의 모서리가 둥근 사각형 14"/>
            <p:cNvSpPr/>
            <p:nvPr/>
          </p:nvSpPr>
          <p:spPr bwMode="auto">
            <a:xfrm>
              <a:off x="2548274" y="4803969"/>
              <a:ext cx="1687413" cy="453386"/>
            </a:xfrm>
            <a:prstGeom prst="round2DiagRect">
              <a:avLst/>
            </a:prstGeom>
            <a:solidFill>
              <a:srgbClr val="8064A2"/>
            </a:solidFill>
            <a:ln w="25400" cap="flat" cmpd="sng" algn="ctr">
              <a:solidFill>
                <a:srgbClr val="8064A2">
                  <a:shade val="50000"/>
                </a:srgb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Compressible/</a:t>
              </a:r>
              <a:b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kumimoji="0" lang="en-US" altLang="ko-KR" sz="1200" b="1" kern="0" dirty="0" smtClean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Incompressible Flow</a:t>
              </a:r>
              <a:endParaRPr kumimoji="0" lang="ko-KR" altLang="en-US" sz="12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6146" name="Picture 2" descr="CFD log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19129" y="3809296"/>
              <a:ext cx="221932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00" descr="C:\Users\kblee.ASDL\Dropbox\Edison\00_총괄과제발표자료작성\그림_근배\박수형_4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01" y="5444161"/>
              <a:ext cx="730936" cy="407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01" descr="C:\Users\kblee.ASDL\Dropbox\Edison\00_총괄과제발표자료작성\그림_근배\박수형_5.bmp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95" b="12645"/>
            <a:stretch>
              <a:fillRect/>
            </a:stretch>
          </p:blipFill>
          <p:spPr bwMode="auto">
            <a:xfrm>
              <a:off x="4817396" y="5655603"/>
              <a:ext cx="618878" cy="280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8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738" y="4864812"/>
              <a:ext cx="601588" cy="5560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9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3966" y="4903205"/>
              <a:ext cx="526133" cy="509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104" descr="page3_1_img2.gif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26"/>
            <a:stretch>
              <a:fillRect/>
            </a:stretch>
          </p:blipFill>
          <p:spPr bwMode="auto">
            <a:xfrm>
              <a:off x="2806874" y="5733026"/>
              <a:ext cx="574726" cy="185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118" descr="C:\Users\wanamaker.ASDL\Pictures\1111.jpg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042" b="26022"/>
            <a:stretch>
              <a:fillRect/>
            </a:stretch>
          </p:blipFill>
          <p:spPr bwMode="auto">
            <a:xfrm>
              <a:off x="2956742" y="3772065"/>
              <a:ext cx="580368" cy="23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120" descr="C:\Users\wanamaker.ASDL\Pictures\2222.jpg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0" b="22017"/>
            <a:stretch>
              <a:fillRect/>
            </a:stretch>
          </p:blipFill>
          <p:spPr bwMode="auto">
            <a:xfrm>
              <a:off x="2963609" y="3556043"/>
              <a:ext cx="580368" cy="26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21" descr="C:\Users\wanamaker.ASDL\Pictures\ch02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230"/>
            <a:stretch>
              <a:fillRect/>
            </a:stretch>
          </p:blipFill>
          <p:spPr bwMode="auto">
            <a:xfrm>
              <a:off x="2420563" y="3124160"/>
              <a:ext cx="869274" cy="24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121" descr="C:\Users\wanamaker.ASDL\Pictures\ch02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05" b="96"/>
            <a:stretch>
              <a:fillRect/>
            </a:stretch>
          </p:blipFill>
          <p:spPr bwMode="auto">
            <a:xfrm>
              <a:off x="2422157" y="3344086"/>
              <a:ext cx="869274" cy="20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_x147806160" descr="EMB00001f8c6157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571"/>
            <a:stretch>
              <a:fillRect/>
            </a:stretch>
          </p:blipFill>
          <p:spPr bwMode="auto">
            <a:xfrm>
              <a:off x="2881990" y="5285437"/>
              <a:ext cx="445836" cy="431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" descr="C:\Users\aeropark\Pictures\vortex staying 비교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183"/>
            <a:stretch>
              <a:fillRect/>
            </a:stretch>
          </p:blipFill>
          <p:spPr bwMode="auto">
            <a:xfrm>
              <a:off x="3441842" y="5294282"/>
              <a:ext cx="479642" cy="420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1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" t="829" r="24873" b="1193"/>
            <a:stretch>
              <a:fillRect/>
            </a:stretch>
          </p:blipFill>
          <p:spPr bwMode="auto">
            <a:xfrm>
              <a:off x="3153495" y="5920010"/>
              <a:ext cx="477530" cy="445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5" descr="C:\Users\aeropark\Pictures\SBIG_Mirror.bmp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8" b="14153"/>
            <a:stretch>
              <a:fillRect/>
            </a:stretch>
          </p:blipFill>
          <p:spPr bwMode="auto">
            <a:xfrm>
              <a:off x="3502726" y="5681444"/>
              <a:ext cx="479642" cy="384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43" descr="tandem_20R"/>
            <p:cNvPicPr>
              <a:picLocks noChangeAspect="1" noChangeArrowheads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9357" r="861" b="14519"/>
            <a:stretch>
              <a:fillRect/>
            </a:stretch>
          </p:blipFill>
          <p:spPr bwMode="auto">
            <a:xfrm>
              <a:off x="1103257" y="4440068"/>
              <a:ext cx="1176075" cy="705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19"/>
            <p:cNvPicPr>
              <a:picLocks noChangeAspect="1" noChangeArrowheads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801" y="5087367"/>
              <a:ext cx="764448" cy="682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2" descr="C:\Users\wanamaker.ASDL\Downloads\RE_ EDISON 홍보 브로셔 수정 관련 메일입니다\cfdship2.jp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7554" y="2434335"/>
              <a:ext cx="631094" cy="340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3" descr="C:\Users\wanamaker.ASDL\Downloads\RE_ EDISON 홍보 브로셔 수정 관련 메일입니다\EDISON_서울대조선_KCS.bmp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222" y="2501588"/>
              <a:ext cx="631094" cy="269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" descr="C:\Users\wanamaker.ASDL\Downloads\RE_ EDISON 홍보 브로셔 수정 관련 메일입니다\propeller4.png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6428" y="2780252"/>
              <a:ext cx="1003714" cy="42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4" descr="C:\Users\wanamaker.ASDL\Pictures\충북대3.jpg"/>
            <p:cNvPicPr>
              <a:picLocks noChangeAspect="1" noChangeArrowheads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22"/>
            <a:stretch>
              <a:fillRect/>
            </a:stretch>
          </p:blipFill>
          <p:spPr bwMode="auto">
            <a:xfrm>
              <a:off x="4354562" y="2718603"/>
              <a:ext cx="803981" cy="50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3" descr="C:\Users\wanamaker.ASDL\Pictures\충북대2.jp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8611" y="2652450"/>
              <a:ext cx="638404" cy="568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2" descr="C:\Users\wanamaker.ASDL\Pictures\충북대1.jpg"/>
            <p:cNvPicPr>
              <a:picLocks noChangeAspect="1" noChangeArrowheads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3459" y="3194598"/>
              <a:ext cx="695419" cy="557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2" descr="D:\video_for_fv200\3\011.png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205" y="3592421"/>
              <a:ext cx="576840" cy="509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7822" y="2820657"/>
              <a:ext cx="1234551" cy="73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1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EDISON_CFD: Simulation Programs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Examples using Representative Simulation Programs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1A37C-21DC-495E-AA92-B9D406D85A8D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6" name="모서리가 둥근 직사각형 10"/>
          <p:cNvSpPr/>
          <p:nvPr/>
        </p:nvSpPr>
        <p:spPr>
          <a:xfrm>
            <a:off x="6084132" y="1995278"/>
            <a:ext cx="2808287" cy="2045674"/>
          </a:xfrm>
          <a:prstGeom prst="roundRect">
            <a:avLst>
              <a:gd name="adj" fmla="val 945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sp>
        <p:nvSpPr>
          <p:cNvPr id="57" name="모서리가 둥근 직사각형 12"/>
          <p:cNvSpPr/>
          <p:nvPr/>
        </p:nvSpPr>
        <p:spPr>
          <a:xfrm>
            <a:off x="332896" y="4478951"/>
            <a:ext cx="2811525" cy="2045674"/>
          </a:xfrm>
          <a:prstGeom prst="roundRect">
            <a:avLst>
              <a:gd name="adj" fmla="val 9452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모서리가 둥근 직사각형 26"/>
          <p:cNvSpPr/>
          <p:nvPr/>
        </p:nvSpPr>
        <p:spPr>
          <a:xfrm>
            <a:off x="6262033" y="1649311"/>
            <a:ext cx="2452485" cy="403200"/>
          </a:xfrm>
          <a:prstGeom prst="roundRect">
            <a:avLst>
              <a:gd name="adj" fmla="val 945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Compressible Lam./</a:t>
            </a:r>
            <a:r>
              <a:rPr kumimoji="1" lang="en-US" altLang="ko-KR" sz="1200" b="1" dirty="0" err="1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Turb</a:t>
            </a: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. Flow</a:t>
            </a:r>
            <a:endParaRPr kumimoji="1" lang="ko-KR" altLang="en-US" sz="12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sp>
        <p:nvSpPr>
          <p:cNvPr id="66" name="모서리가 둥근 직사각형 29"/>
          <p:cNvSpPr/>
          <p:nvPr/>
        </p:nvSpPr>
        <p:spPr>
          <a:xfrm>
            <a:off x="512416" y="4133004"/>
            <a:ext cx="2452485" cy="403200"/>
          </a:xfrm>
          <a:prstGeom prst="roundRect">
            <a:avLst>
              <a:gd name="adj" fmla="val 945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Heat/Turbulent/</a:t>
            </a:r>
            <a:b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</a:b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Stokes Flow</a:t>
            </a:r>
            <a:endParaRPr kumimoji="1" lang="ko-KR" altLang="en-US" sz="12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sp>
        <p:nvSpPr>
          <p:cNvPr id="67" name="모서리가 둥근 직사각형 5"/>
          <p:cNvSpPr/>
          <p:nvPr/>
        </p:nvSpPr>
        <p:spPr>
          <a:xfrm>
            <a:off x="3216297" y="4478951"/>
            <a:ext cx="2808289" cy="2045674"/>
          </a:xfrm>
          <a:prstGeom prst="roundRect">
            <a:avLst>
              <a:gd name="adj" fmla="val 9452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모서리가 둥근 직사각형 15"/>
          <p:cNvSpPr/>
          <p:nvPr/>
        </p:nvSpPr>
        <p:spPr>
          <a:xfrm>
            <a:off x="6095932" y="4478951"/>
            <a:ext cx="2808287" cy="2045674"/>
          </a:xfrm>
          <a:prstGeom prst="roundRect">
            <a:avLst>
              <a:gd name="adj" fmla="val 945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sp>
        <p:nvSpPr>
          <p:cNvPr id="72" name="모서리가 둥근 직사각형 19"/>
          <p:cNvSpPr/>
          <p:nvPr/>
        </p:nvSpPr>
        <p:spPr>
          <a:xfrm>
            <a:off x="3394199" y="4133004"/>
            <a:ext cx="2452485" cy="403200"/>
          </a:xfrm>
          <a:prstGeom prst="roundRect">
            <a:avLst>
              <a:gd name="adj" fmla="val 945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Duct Flow</a:t>
            </a:r>
            <a:endParaRPr kumimoji="1" lang="ko-KR" altLang="en-US" sz="12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sp>
        <p:nvSpPr>
          <p:cNvPr id="75" name="모서리가 둥근 직사각형 24"/>
          <p:cNvSpPr/>
          <p:nvPr/>
        </p:nvSpPr>
        <p:spPr>
          <a:xfrm>
            <a:off x="6273833" y="4133004"/>
            <a:ext cx="2452485" cy="403200"/>
          </a:xfrm>
          <a:prstGeom prst="roundRect">
            <a:avLst>
              <a:gd name="adj" fmla="val 94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rPr>
              <a:t>Multiphase Flow</a:t>
            </a:r>
            <a:endParaRPr kumimoji="1" lang="ko-KR" altLang="en-US" sz="12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  <a:cs typeface="함초롬바탕" pitchFamily="18" charset="-127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07470" y="1655851"/>
            <a:ext cx="2830320" cy="2391641"/>
            <a:chOff x="332897" y="1649311"/>
            <a:chExt cx="2830320" cy="2391641"/>
          </a:xfrm>
        </p:grpSpPr>
        <p:sp>
          <p:nvSpPr>
            <p:cNvPr id="80" name="모서리가 둥근 직사각형 15"/>
            <p:cNvSpPr/>
            <p:nvPr/>
          </p:nvSpPr>
          <p:spPr>
            <a:xfrm>
              <a:off x="332897" y="1995278"/>
              <a:ext cx="2811525" cy="2045674"/>
            </a:xfrm>
            <a:prstGeom prst="roundRect">
              <a:avLst>
                <a:gd name="adj" fmla="val 945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endParaRPr>
            </a:p>
          </p:txBody>
        </p:sp>
        <p:sp>
          <p:nvSpPr>
            <p:cNvPr id="81" name="모서리가 둥근 직사각형 24"/>
            <p:cNvSpPr/>
            <p:nvPr/>
          </p:nvSpPr>
          <p:spPr>
            <a:xfrm>
              <a:off x="512417" y="1649311"/>
              <a:ext cx="2452485" cy="403200"/>
            </a:xfrm>
            <a:prstGeom prst="roundRect">
              <a:avLst>
                <a:gd name="adj" fmla="val 945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  <a:t>Compressible/</a:t>
              </a:r>
              <a:b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</a:b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  <a:t>Impressible Flow 2</a:t>
              </a:r>
              <a:endParaRPr kumimoji="1" lang="ko-KR" altLang="en-US" sz="12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endParaRPr>
            </a:p>
          </p:txBody>
        </p:sp>
        <p:sp>
          <p:nvSpPr>
            <p:cNvPr id="85" name="직사각형 17"/>
            <p:cNvSpPr/>
            <p:nvPr/>
          </p:nvSpPr>
          <p:spPr bwMode="auto">
            <a:xfrm>
              <a:off x="374485" y="2056108"/>
              <a:ext cx="2735262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Transonic flow over RAE2822 airfoil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using multi-block compressible N-S solver</a:t>
              </a:r>
            </a:p>
          </p:txBody>
        </p:sp>
        <p:pic>
          <p:nvPicPr>
            <p:cNvPr id="8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264"/>
            <a:stretch/>
          </p:blipFill>
          <p:spPr bwMode="auto">
            <a:xfrm>
              <a:off x="402382" y="2712210"/>
              <a:ext cx="1386206" cy="1259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58" r="10158" b="11801"/>
            <a:stretch/>
          </p:blipFill>
          <p:spPr bwMode="auto">
            <a:xfrm>
              <a:off x="1725115" y="2718536"/>
              <a:ext cx="1438102" cy="1254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26876" y="1649311"/>
            <a:ext cx="2808289" cy="2391641"/>
            <a:chOff x="3211154" y="1649311"/>
            <a:chExt cx="2808289" cy="2391641"/>
          </a:xfrm>
        </p:grpSpPr>
        <p:sp>
          <p:nvSpPr>
            <p:cNvPr id="58" name="모서리가 둥근 직사각형 15"/>
            <p:cNvSpPr/>
            <p:nvPr/>
          </p:nvSpPr>
          <p:spPr>
            <a:xfrm>
              <a:off x="3211154" y="1995278"/>
              <a:ext cx="2808289" cy="2045674"/>
            </a:xfrm>
            <a:prstGeom prst="roundRect">
              <a:avLst>
                <a:gd name="adj" fmla="val 9452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2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endParaRPr>
            </a:p>
          </p:txBody>
        </p:sp>
        <p:sp>
          <p:nvSpPr>
            <p:cNvPr id="63" name="모서리가 둥근 직사각형 24"/>
            <p:cNvSpPr/>
            <p:nvPr/>
          </p:nvSpPr>
          <p:spPr>
            <a:xfrm>
              <a:off x="3389056" y="1649311"/>
              <a:ext cx="2452485" cy="403200"/>
            </a:xfrm>
            <a:prstGeom prst="roundRect">
              <a:avLst>
                <a:gd name="adj" fmla="val 9452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  <a:t>Compressible/</a:t>
              </a:r>
              <a:b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</a:b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  <a:cs typeface="함초롬바탕" pitchFamily="18" charset="-127"/>
                </a:rPr>
                <a:t>Incompressible Flow 1</a:t>
              </a:r>
              <a:endParaRPr kumimoji="1" lang="ko-KR" altLang="en-US" sz="12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  <a:cs typeface="함초롬바탕" pitchFamily="18" charset="-127"/>
              </a:endParaRPr>
            </a:p>
          </p:txBody>
        </p:sp>
        <p:sp>
          <p:nvSpPr>
            <p:cNvPr id="88" name="직사각형 17"/>
            <p:cNvSpPr/>
            <p:nvPr/>
          </p:nvSpPr>
          <p:spPr bwMode="auto">
            <a:xfrm>
              <a:off x="3246156" y="2046660"/>
              <a:ext cx="2735262" cy="4616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kumimoji="1" lang="en-US" altLang="ko-KR" sz="1200" b="1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Synthetic jet flow</a:t>
              </a:r>
              <a:r>
                <a:rPr kumimoji="1" lang="en-US" altLang="ko-KR" sz="1200" dirty="0" smtClean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 using multi-block incompressible N-S solver</a:t>
              </a:r>
            </a:p>
          </p:txBody>
        </p:sp>
      </p:grpSp>
      <p:pic>
        <p:nvPicPr>
          <p:cNvPr id="90" name="cross flow with neck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958" t="1011" r="44618" b="-1011"/>
          <a:stretch/>
        </p:blipFill>
        <p:spPr>
          <a:xfrm>
            <a:off x="607144" y="2591072"/>
            <a:ext cx="2176834" cy="1415072"/>
          </a:xfrm>
          <a:prstGeom prst="rect">
            <a:avLst/>
          </a:prstGeom>
        </p:spPr>
      </p:pic>
      <p:sp>
        <p:nvSpPr>
          <p:cNvPr id="91" name="직사각형 17"/>
          <p:cNvSpPr/>
          <p:nvPr/>
        </p:nvSpPr>
        <p:spPr bwMode="auto">
          <a:xfrm>
            <a:off x="6123922" y="2055026"/>
            <a:ext cx="2735262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Flow over NACA0012 when increasing/decreasing AOA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using dynamic analysis solver</a:t>
            </a:r>
          </a:p>
        </p:txBody>
      </p:sp>
      <p:pic>
        <p:nvPicPr>
          <p:cNvPr id="92" name="_x155252728" descr="EMB0000364c6c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86" y="2753023"/>
            <a:ext cx="1337222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_x244236264" descr="EMB0000364c6c0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95" y="2753144"/>
            <a:ext cx="1337222" cy="1188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직사각형 17"/>
          <p:cNvSpPr/>
          <p:nvPr/>
        </p:nvSpPr>
        <p:spPr bwMode="auto">
          <a:xfrm>
            <a:off x="6136732" y="4543441"/>
            <a:ext cx="2735262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Kelvin-Helmholtz instability flow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using free surface flow solver</a:t>
            </a:r>
          </a:p>
        </p:txBody>
      </p:sp>
      <p:pic>
        <p:nvPicPr>
          <p:cNvPr id="10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10" y="5009636"/>
            <a:ext cx="2105841" cy="153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직사각형 17"/>
          <p:cNvSpPr/>
          <p:nvPr/>
        </p:nvSpPr>
        <p:spPr bwMode="auto">
          <a:xfrm>
            <a:off x="3255681" y="4542758"/>
            <a:ext cx="27352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Y-channel flow depending on arrangement of obstacles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using mixing channel flow solver</a:t>
            </a:r>
            <a:endParaRPr kumimoji="1" lang="en-US" altLang="ko-KR" sz="11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4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84" y="5716120"/>
            <a:ext cx="1844136" cy="73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7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590" y="5184864"/>
            <a:ext cx="1566760" cy="81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7"/>
          <p:cNvSpPr/>
          <p:nvPr/>
        </p:nvSpPr>
        <p:spPr bwMode="auto">
          <a:xfrm>
            <a:off x="371546" y="4544873"/>
            <a:ext cx="2735262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1" lang="en-US" altLang="ko-KR" sz="12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Natural convection flow depending on the direction of gravity</a:t>
            </a:r>
            <a:r>
              <a:rPr kumimoji="1" lang="en-US" altLang="ko-KR" sz="1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using heat transfer solver</a:t>
            </a:r>
          </a:p>
        </p:txBody>
      </p:sp>
      <p:pic>
        <p:nvPicPr>
          <p:cNvPr id="107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48" y="5169538"/>
            <a:ext cx="1271973" cy="13058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05" y="5176424"/>
            <a:ext cx="1266082" cy="12896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봄의 수채화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CC66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CC66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ea typeface="굴림" charset="-127"/>
          </a:defRPr>
        </a:defPPr>
      </a:lstStyle>
    </a:lnDef>
  </a:objectDefaults>
  <a:extraClrSchemeLst>
    <a:extraClrScheme>
      <a:clrScheme name="봄의 수채화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봄의 수채화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봄의 수채화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4405</TotalTime>
  <Words>640</Words>
  <Application>Microsoft Office PowerPoint</Application>
  <PresentationFormat>On-screen Show (4:3)</PresentationFormat>
  <Paragraphs>160</Paragraphs>
  <Slides>14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HY동녘M</vt:lpstr>
      <vt:lpstr>굴림</vt:lpstr>
      <vt:lpstr>맑은 고딕</vt:lpstr>
      <vt:lpstr>함초롬바탕</vt:lpstr>
      <vt:lpstr>Arial</vt:lpstr>
      <vt:lpstr>Times New Roman</vt:lpstr>
      <vt:lpstr>Verdana</vt:lpstr>
      <vt:lpstr>Wingdings</vt:lpstr>
      <vt:lpstr>봄의 수채화</vt:lpstr>
      <vt:lpstr>CFD in EDISON Web Portal</vt:lpstr>
      <vt:lpstr>Contents</vt:lpstr>
      <vt:lpstr>Introduction</vt:lpstr>
      <vt:lpstr>Introduction</vt:lpstr>
      <vt:lpstr>EDISON_CFD</vt:lpstr>
      <vt:lpstr>EDISON_CFD: Platform</vt:lpstr>
      <vt:lpstr>EDISON_CFD: Simulation Programs and Contents</vt:lpstr>
      <vt:lpstr>EDISON_CFD: Simulation Programs</vt:lpstr>
      <vt:lpstr>EDISON_CFD: Simulation Programs</vt:lpstr>
      <vt:lpstr>EDISON_CFD: Education Contents</vt:lpstr>
      <vt:lpstr>Utilization of EDISON_CFD in Education</vt:lpstr>
      <vt:lpstr>Utilization of EDISON_CFD in Education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CFD in EDISON Web Portal</dc:title>
  <dc:creator>Seonguk Lee</dc:creator>
  <cp:lastModifiedBy>JDoe</cp:lastModifiedBy>
  <cp:revision>85</cp:revision>
  <dcterms:created xsi:type="dcterms:W3CDTF">2014-03-31T12:51:48Z</dcterms:created>
  <dcterms:modified xsi:type="dcterms:W3CDTF">2014-04-09T01:52:15Z</dcterms:modified>
</cp:coreProperties>
</file>